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6858000" type="screen4x3"/>
  <p:notesSz cx="6858000" cy="9144000"/>
  <p:embeddedFontLst>
    <p:embeddedFont>
      <p:font typeface="Helvetica Neue" panose="020B0403020202020204" pitchFamily="34" charset="0"/>
      <p:regular r:id="rId56"/>
      <p:bold r:id="rId57"/>
      <p:italic r:id="rId58"/>
      <p:boldItalic r:id="rId59"/>
    </p:embeddedFont>
    <p:embeddedFont>
      <p:font typeface="Proxima Nova" panose="02000506030000020004" pitchFamily="2" charset="0"/>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gX08ti29LwKFC1lGlS7p3Q0+SY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6FF15C-34CF-4116-9916-D19ECC704BAC}">
  <a:tblStyle styleId="{B46FF15C-34CF-4116-9916-D19ECC704BA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notesMaster" Target="notesMasters/notesMaster1.xml" /><Relationship Id="rId63" Type="http://schemas.openxmlformats.org/officeDocument/2006/relationships/font" Target="fonts/font8.fntdata" /><Relationship Id="rId76"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font" Target="fonts/font3.fntdata" /><Relationship Id="rId66" Type="http://schemas.openxmlformats.org/officeDocument/2006/relationships/font" Target="fonts/font11.fntdata" /><Relationship Id="rId7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font" Target="fonts/font2.fntdata" /><Relationship Id="rId61" Type="http://schemas.openxmlformats.org/officeDocument/2006/relationships/font" Target="fonts/font6.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font" Target="fonts/font5.fntdata" /><Relationship Id="rId65" Type="http://schemas.openxmlformats.org/officeDocument/2006/relationships/font" Target="fonts/font10.fntdata" /><Relationship Id="rId73"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font" Target="fonts/font1.fntdata" /><Relationship Id="rId64" Type="http://schemas.openxmlformats.org/officeDocument/2006/relationships/font" Target="fonts/font9.fntdata" /><Relationship Id="rId8" Type="http://schemas.openxmlformats.org/officeDocument/2006/relationships/slide" Target="slides/slide7.xml" /><Relationship Id="rId51" Type="http://schemas.openxmlformats.org/officeDocument/2006/relationships/slide" Target="slides/slide50.xml" /><Relationship Id="rId72" Type="http://customschemas.google.com/relationships/presentationmetadata" Target="meta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font" Target="fonts/font4.fntdata" /><Relationship Id="rId67" Type="http://schemas.openxmlformats.org/officeDocument/2006/relationships/font" Target="fonts/font12.fntdata"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font" Target="fonts/font7.fntdata" /><Relationship Id="rId7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16</a:t>
            </a:fld>
            <a:endParaRPr/>
          </a:p>
        </p:txBody>
      </p:sp>
      <p:sp>
        <p:nvSpPr>
          <p:cNvPr id="202" name="Google Shape;202;p16:notes"/>
          <p:cNvSpPr>
            <a:spLocks noGrp="1" noRot="1" noChangeAspect="1"/>
          </p:cNvSpPr>
          <p:nvPr>
            <p:ph type="sldImg" idx="2"/>
          </p:nvPr>
        </p:nvSpPr>
        <p:spPr>
          <a:xfrm>
            <a:off x="458787" y="762000"/>
            <a:ext cx="5943600" cy="4457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6:notes"/>
          <p:cNvSpPr txBox="1">
            <a:spLocks noGrp="1"/>
          </p:cNvSpPr>
          <p:nvPr>
            <p:ph type="body" idx="1"/>
          </p:nvPr>
        </p:nvSpPr>
        <p:spPr>
          <a:xfrm>
            <a:off x="455612" y="5334000"/>
            <a:ext cx="5942012" cy="34274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None/>
            </a:pPr>
            <a:r>
              <a:rPr lang="en-US">
                <a:solidFill>
                  <a:srgbClr val="000000"/>
                </a:solidFill>
              </a:rPr>
              <a:t>The organs of your immune system are positioned throughout your body. </a:t>
            </a:r>
            <a:endParaRPr/>
          </a:p>
          <a:p>
            <a:pPr marL="0" lvl="0" indent="0" algn="l" rtl="0">
              <a:spcBef>
                <a:spcPts val="0"/>
              </a:spcBef>
              <a:spcAft>
                <a:spcPts val="0"/>
              </a:spcAft>
              <a:buClr>
                <a:srgbClr val="000000"/>
              </a:buClr>
              <a:buSzPts val="1800"/>
              <a:buNone/>
            </a:pPr>
            <a:r>
              <a:rPr lang="en-US">
                <a:solidFill>
                  <a:srgbClr val="000000"/>
                </a:solidFill>
              </a:rPr>
              <a:t>They are called lymphoid organs because they are home to lymphocytes--the white blood cells that are key operatives of the immune system. Within these organs, the lymphocytes grow, develop, and are deployed. </a:t>
            </a:r>
            <a:endParaRPr/>
          </a:p>
          <a:p>
            <a:pPr marL="0" lvl="0" indent="0" algn="l" rtl="0">
              <a:spcBef>
                <a:spcPts val="0"/>
              </a:spcBef>
              <a:spcAft>
                <a:spcPts val="0"/>
              </a:spcAft>
              <a:buClr>
                <a:srgbClr val="000000"/>
              </a:buClr>
              <a:buSzPts val="1800"/>
              <a:buNone/>
            </a:pPr>
            <a:r>
              <a:rPr lang="en-US" i="1">
                <a:solidFill>
                  <a:srgbClr val="000000"/>
                </a:solidFill>
              </a:rPr>
              <a:t>Bone marrow</a:t>
            </a:r>
            <a:r>
              <a:rPr lang="en-US">
                <a:solidFill>
                  <a:srgbClr val="000000"/>
                </a:solidFill>
              </a:rPr>
              <a:t>, the soft tissue in the hollow center of bones, is the ultimate source of all blood cells, including the immune cells. </a:t>
            </a:r>
            <a:endParaRPr/>
          </a:p>
          <a:p>
            <a:pPr marL="0" lvl="0" indent="0" algn="l" rtl="0">
              <a:spcBef>
                <a:spcPts val="0"/>
              </a:spcBef>
              <a:spcAft>
                <a:spcPts val="0"/>
              </a:spcAft>
              <a:buClr>
                <a:srgbClr val="000000"/>
              </a:buClr>
              <a:buSzPts val="1800"/>
              <a:buNone/>
            </a:pPr>
            <a:r>
              <a:rPr lang="en-US">
                <a:solidFill>
                  <a:srgbClr val="000000"/>
                </a:solidFill>
              </a:rPr>
              <a:t>The </a:t>
            </a:r>
            <a:r>
              <a:rPr lang="en-US" i="1">
                <a:solidFill>
                  <a:srgbClr val="000000"/>
                </a:solidFill>
              </a:rPr>
              <a:t>thymus </a:t>
            </a:r>
            <a:r>
              <a:rPr lang="en-US">
                <a:solidFill>
                  <a:srgbClr val="000000"/>
                </a:solidFill>
              </a:rPr>
              <a:t>is an organ that lies behind the breastbone; lymphocytes known as </a:t>
            </a:r>
            <a:r>
              <a:rPr lang="en-US" i="1">
                <a:solidFill>
                  <a:srgbClr val="000000"/>
                </a:solidFill>
              </a:rPr>
              <a:t>T lymphocytes</a:t>
            </a:r>
            <a:r>
              <a:rPr lang="en-US">
                <a:solidFill>
                  <a:srgbClr val="000000"/>
                </a:solidFill>
              </a:rPr>
              <a:t>, or just </a:t>
            </a:r>
            <a:r>
              <a:rPr lang="en-US" i="1">
                <a:solidFill>
                  <a:srgbClr val="000000"/>
                </a:solidFill>
              </a:rPr>
              <a:t>T cells</a:t>
            </a:r>
            <a:r>
              <a:rPr lang="en-US">
                <a:solidFill>
                  <a:srgbClr val="000000"/>
                </a:solidFill>
              </a:rPr>
              <a:t>, mature there. </a:t>
            </a:r>
            <a:endParaRPr/>
          </a:p>
          <a:p>
            <a:pPr marL="0" lvl="0" indent="0" algn="l" rtl="0">
              <a:spcBef>
                <a:spcPts val="0"/>
              </a:spcBef>
              <a:spcAft>
                <a:spcPts val="0"/>
              </a:spcAft>
              <a:buClr>
                <a:srgbClr val="000000"/>
              </a:buClr>
              <a:buSzPts val="1800"/>
              <a:buNone/>
            </a:pPr>
            <a:r>
              <a:rPr lang="en-US">
                <a:solidFill>
                  <a:srgbClr val="000000"/>
                </a:solidFill>
              </a:rPr>
              <a:t>The </a:t>
            </a:r>
            <a:r>
              <a:rPr lang="en-US" i="1">
                <a:solidFill>
                  <a:srgbClr val="000000"/>
                </a:solidFill>
              </a:rPr>
              <a:t>spleen </a:t>
            </a:r>
            <a:r>
              <a:rPr lang="en-US">
                <a:solidFill>
                  <a:srgbClr val="000000"/>
                </a:solidFill>
              </a:rPr>
              <a:t>is a flattened organ at the upper left of the abdomen. Like the lymph nodes, the spleen contains specialized compartments where immune cells gather and confront antigens. </a:t>
            </a:r>
            <a:endParaRPr/>
          </a:p>
          <a:p>
            <a:pPr marL="0" lvl="0" indent="0" algn="l" rtl="0">
              <a:spcBef>
                <a:spcPts val="0"/>
              </a:spcBef>
              <a:spcAft>
                <a:spcPts val="0"/>
              </a:spcAft>
              <a:buClr>
                <a:srgbClr val="000000"/>
              </a:buClr>
              <a:buSzPts val="1800"/>
              <a:buNone/>
            </a:pPr>
            <a:r>
              <a:rPr lang="en-US">
                <a:solidFill>
                  <a:srgbClr val="000000"/>
                </a:solidFill>
              </a:rPr>
              <a:t>In addition to these organs, clumps of lymphoid tissue are found in many parts of the body, especially in the linings of the digestive tract and the airways and lungs--gateways to the body. These tissues include the </a:t>
            </a:r>
            <a:r>
              <a:rPr lang="en-US" i="1">
                <a:solidFill>
                  <a:srgbClr val="000000"/>
                </a:solidFill>
              </a:rPr>
              <a:t>tonsils</a:t>
            </a:r>
            <a:r>
              <a:rPr lang="en-US">
                <a:solidFill>
                  <a:srgbClr val="000000"/>
                </a:solidFill>
              </a:rPr>
              <a:t>, </a:t>
            </a:r>
            <a:r>
              <a:rPr lang="en-US" i="1">
                <a:solidFill>
                  <a:srgbClr val="000000"/>
                </a:solidFill>
              </a:rPr>
              <a:t>adenoids</a:t>
            </a:r>
            <a:r>
              <a:rPr lang="en-US">
                <a:solidFill>
                  <a:srgbClr val="000000"/>
                </a:solidFill>
              </a:rPr>
              <a:t>, and </a:t>
            </a:r>
            <a:r>
              <a:rPr lang="en-US" i="1">
                <a:solidFill>
                  <a:srgbClr val="000000"/>
                </a:solidFill>
              </a:rPr>
              <a:t>appendix</a:t>
            </a:r>
            <a:r>
              <a:rPr lang="en-US">
                <a:solidFill>
                  <a:srgbClr val="000000"/>
                </a:solidFill>
              </a:rPr>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17</a:t>
            </a:fld>
            <a:endParaRPr/>
          </a:p>
        </p:txBody>
      </p:sp>
      <p:sp>
        <p:nvSpPr>
          <p:cNvPr id="234" name="Google Shape;234;p17:notes"/>
          <p:cNvSpPr>
            <a:spLocks noGrp="1" noRot="1" noChangeAspect="1"/>
          </p:cNvSpPr>
          <p:nvPr>
            <p:ph type="sldImg" idx="2"/>
          </p:nvPr>
        </p:nvSpPr>
        <p:spPr>
          <a:xfrm>
            <a:off x="458787" y="762000"/>
            <a:ext cx="5943600" cy="4457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7:notes"/>
          <p:cNvSpPr txBox="1">
            <a:spLocks noGrp="1"/>
          </p:cNvSpPr>
          <p:nvPr>
            <p:ph type="body" idx="1"/>
          </p:nvPr>
        </p:nvSpPr>
        <p:spPr>
          <a:xfrm>
            <a:off x="455612" y="5334000"/>
            <a:ext cx="5942012" cy="34274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None/>
            </a:pPr>
            <a:r>
              <a:rPr lang="en-US">
                <a:solidFill>
                  <a:srgbClr val="000000"/>
                </a:solidFill>
              </a:rPr>
              <a:t>The organs of your immune system are connected with one another and with other organs of the body by a network of lymphatic vessels. </a:t>
            </a:r>
            <a:endParaRPr/>
          </a:p>
          <a:p>
            <a:pPr marL="0" lvl="0" indent="0" algn="l" rtl="0">
              <a:spcBef>
                <a:spcPts val="0"/>
              </a:spcBef>
              <a:spcAft>
                <a:spcPts val="0"/>
              </a:spcAft>
              <a:buClr>
                <a:srgbClr val="000000"/>
              </a:buClr>
              <a:buSzPts val="1800"/>
              <a:buNone/>
            </a:pPr>
            <a:r>
              <a:rPr lang="en-US">
                <a:solidFill>
                  <a:srgbClr val="000000"/>
                </a:solidFill>
              </a:rPr>
              <a:t>Lymphocytes can travel throughout the body using the </a:t>
            </a:r>
            <a:r>
              <a:rPr lang="en-US" i="1">
                <a:solidFill>
                  <a:srgbClr val="000000"/>
                </a:solidFill>
              </a:rPr>
              <a:t>blood vessels</a:t>
            </a:r>
            <a:r>
              <a:rPr lang="en-US">
                <a:solidFill>
                  <a:srgbClr val="000000"/>
                </a:solidFill>
              </a:rPr>
              <a:t>. The cells can also travel through a system of </a:t>
            </a:r>
            <a:r>
              <a:rPr lang="en-US" i="1">
                <a:solidFill>
                  <a:srgbClr val="000000"/>
                </a:solidFill>
              </a:rPr>
              <a:t>lymphatic vessels </a:t>
            </a:r>
            <a:r>
              <a:rPr lang="en-US">
                <a:solidFill>
                  <a:srgbClr val="000000"/>
                </a:solidFill>
              </a:rPr>
              <a:t>that closely parallels the body</a:t>
            </a:r>
            <a:r>
              <a:rPr lang="en-US">
                <a:solidFill>
                  <a:srgbClr val="000000"/>
                </a:solidFill>
                <a:latin typeface="Times"/>
                <a:ea typeface="Times"/>
                <a:cs typeface="Times"/>
                <a:sym typeface="Times"/>
              </a:rPr>
              <a:t>’</a:t>
            </a:r>
            <a:r>
              <a:rPr lang="en-US">
                <a:solidFill>
                  <a:srgbClr val="000000"/>
                </a:solidFill>
              </a:rPr>
              <a:t>s veins and arteries. Cells and fluids are exchanged between blood and lymphatic vessels, enabling the lymphatic system to monitor the body for invading microbes. The lymphatic vessels carry </a:t>
            </a:r>
            <a:r>
              <a:rPr lang="en-US" i="1">
                <a:solidFill>
                  <a:srgbClr val="000000"/>
                </a:solidFill>
              </a:rPr>
              <a:t>lymph</a:t>
            </a:r>
            <a:r>
              <a:rPr lang="en-US">
                <a:solidFill>
                  <a:srgbClr val="000000"/>
                </a:solidFill>
              </a:rPr>
              <a:t>, a clear fluid that bathes the body</a:t>
            </a:r>
            <a:r>
              <a:rPr lang="en-US">
                <a:solidFill>
                  <a:srgbClr val="000000"/>
                </a:solidFill>
                <a:latin typeface="Times"/>
                <a:ea typeface="Times"/>
                <a:cs typeface="Times"/>
                <a:sym typeface="Times"/>
              </a:rPr>
              <a:t>’</a:t>
            </a:r>
            <a:r>
              <a:rPr lang="en-US">
                <a:solidFill>
                  <a:srgbClr val="000000"/>
                </a:solidFill>
              </a:rPr>
              <a:t>s tissues.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18</a:t>
            </a:fld>
            <a:endParaRPr/>
          </a:p>
        </p:txBody>
      </p:sp>
      <p:sp>
        <p:nvSpPr>
          <p:cNvPr id="243" name="Google Shape;243;p18:notes"/>
          <p:cNvSpPr>
            <a:spLocks noGrp="1" noRot="1" noChangeAspect="1"/>
          </p:cNvSpPr>
          <p:nvPr>
            <p:ph type="sldImg" idx="2"/>
          </p:nvPr>
        </p:nvSpPr>
        <p:spPr>
          <a:xfrm>
            <a:off x="458787" y="762000"/>
            <a:ext cx="5943600" cy="4457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18:notes"/>
          <p:cNvSpPr txBox="1">
            <a:spLocks noGrp="1"/>
          </p:cNvSpPr>
          <p:nvPr>
            <p:ph type="body" idx="1"/>
          </p:nvPr>
        </p:nvSpPr>
        <p:spPr>
          <a:xfrm>
            <a:off x="455612" y="5334000"/>
            <a:ext cx="5942012" cy="34274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None/>
            </a:pPr>
            <a:r>
              <a:rPr lang="en-US">
                <a:solidFill>
                  <a:srgbClr val="000000"/>
                </a:solidFill>
              </a:rPr>
              <a:t>The organs of your immune system are connected with one another and with other organs of the body by a network of lymphatic vessels. </a:t>
            </a:r>
            <a:endParaRPr/>
          </a:p>
          <a:p>
            <a:pPr marL="0" lvl="0" indent="0" algn="l" rtl="0">
              <a:spcBef>
                <a:spcPts val="0"/>
              </a:spcBef>
              <a:spcAft>
                <a:spcPts val="0"/>
              </a:spcAft>
              <a:buClr>
                <a:srgbClr val="000000"/>
              </a:buClr>
              <a:buSzPts val="1800"/>
              <a:buNone/>
            </a:pPr>
            <a:r>
              <a:rPr lang="en-US">
                <a:solidFill>
                  <a:srgbClr val="000000"/>
                </a:solidFill>
              </a:rPr>
              <a:t>Lymphocytes can travel throughout the body using the </a:t>
            </a:r>
            <a:r>
              <a:rPr lang="en-US" i="1">
                <a:solidFill>
                  <a:srgbClr val="000000"/>
                </a:solidFill>
              </a:rPr>
              <a:t>blood vessels</a:t>
            </a:r>
            <a:r>
              <a:rPr lang="en-US">
                <a:solidFill>
                  <a:srgbClr val="000000"/>
                </a:solidFill>
              </a:rPr>
              <a:t>. The cells can also travel through a system of </a:t>
            </a:r>
            <a:r>
              <a:rPr lang="en-US" i="1">
                <a:solidFill>
                  <a:srgbClr val="000000"/>
                </a:solidFill>
              </a:rPr>
              <a:t>lymphatic vessels </a:t>
            </a:r>
            <a:r>
              <a:rPr lang="en-US">
                <a:solidFill>
                  <a:srgbClr val="000000"/>
                </a:solidFill>
              </a:rPr>
              <a:t>that closely parallels the body</a:t>
            </a:r>
            <a:r>
              <a:rPr lang="en-US">
                <a:solidFill>
                  <a:srgbClr val="000000"/>
                </a:solidFill>
                <a:latin typeface="Times"/>
                <a:ea typeface="Times"/>
                <a:cs typeface="Times"/>
                <a:sym typeface="Times"/>
              </a:rPr>
              <a:t>’</a:t>
            </a:r>
            <a:r>
              <a:rPr lang="en-US">
                <a:solidFill>
                  <a:srgbClr val="000000"/>
                </a:solidFill>
              </a:rPr>
              <a:t>s veins and arteries. Cells and fluids are exchanged between blood and lymphatic vessels, enabling the lymphatic system to monitor the body for invading microbes. The lymphatic vessels carry </a:t>
            </a:r>
            <a:r>
              <a:rPr lang="en-US" i="1">
                <a:solidFill>
                  <a:srgbClr val="000000"/>
                </a:solidFill>
              </a:rPr>
              <a:t>lymph</a:t>
            </a:r>
            <a:r>
              <a:rPr lang="en-US">
                <a:solidFill>
                  <a:srgbClr val="000000"/>
                </a:solidFill>
              </a:rPr>
              <a:t>, a clear fluid that bathes the body</a:t>
            </a:r>
            <a:r>
              <a:rPr lang="en-US">
                <a:solidFill>
                  <a:srgbClr val="000000"/>
                </a:solidFill>
                <a:latin typeface="Times"/>
                <a:ea typeface="Times"/>
                <a:cs typeface="Times"/>
                <a:sym typeface="Times"/>
              </a:rPr>
              <a:t>’</a:t>
            </a:r>
            <a:r>
              <a:rPr lang="en-US">
                <a:solidFill>
                  <a:srgbClr val="000000"/>
                </a:solidFill>
              </a:rPr>
              <a:t>s tissues.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31</a:t>
            </a:fld>
            <a:endParaRPr/>
          </a:p>
        </p:txBody>
      </p:sp>
      <p:sp>
        <p:nvSpPr>
          <p:cNvPr id="345" name="Google Shape;345;p31:notes"/>
          <p:cNvSpPr>
            <a:spLocks noGrp="1" noRot="1" noChangeAspect="1"/>
          </p:cNvSpPr>
          <p:nvPr>
            <p:ph type="sldImg" idx="2"/>
          </p:nvPr>
        </p:nvSpPr>
        <p:spPr>
          <a:xfrm>
            <a:off x="458787" y="762000"/>
            <a:ext cx="5943600" cy="4457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31:notes"/>
          <p:cNvSpPr txBox="1">
            <a:spLocks noGrp="1"/>
          </p:cNvSpPr>
          <p:nvPr>
            <p:ph type="body" idx="1"/>
          </p:nvPr>
        </p:nvSpPr>
        <p:spPr>
          <a:xfrm>
            <a:off x="455612" y="5334000"/>
            <a:ext cx="5942012" cy="34274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None/>
            </a:pPr>
            <a:r>
              <a:rPr lang="en-US">
                <a:solidFill>
                  <a:srgbClr val="000000"/>
                </a:solidFill>
              </a:rPr>
              <a:t>Whenever T cells and B cells are activated, some become </a:t>
            </a:r>
            <a:r>
              <a:rPr lang="en-US">
                <a:solidFill>
                  <a:srgbClr val="000000"/>
                </a:solidFill>
                <a:latin typeface="Times"/>
                <a:ea typeface="Times"/>
                <a:cs typeface="Times"/>
                <a:sym typeface="Times"/>
              </a:rPr>
              <a:t>“</a:t>
            </a:r>
            <a:r>
              <a:rPr lang="en-US">
                <a:solidFill>
                  <a:srgbClr val="000000"/>
                </a:solidFill>
              </a:rPr>
              <a:t>memory</a:t>
            </a:r>
            <a:r>
              <a:rPr lang="en-US">
                <a:solidFill>
                  <a:srgbClr val="000000"/>
                </a:solidFill>
                <a:latin typeface="Times"/>
                <a:ea typeface="Times"/>
                <a:cs typeface="Times"/>
                <a:sym typeface="Times"/>
              </a:rPr>
              <a:t>”</a:t>
            </a:r>
            <a:r>
              <a:rPr lang="en-US">
                <a:solidFill>
                  <a:srgbClr val="000000"/>
                </a:solidFill>
              </a:rPr>
              <a:t> cells. The next time that an individual encounters that same antigen, the immune system is primed to destroy it quickly. This is active immunity because the body</a:t>
            </a:r>
            <a:r>
              <a:rPr lang="en-US">
                <a:solidFill>
                  <a:srgbClr val="000000"/>
                </a:solidFill>
                <a:latin typeface="Times"/>
                <a:ea typeface="Times"/>
                <a:cs typeface="Times"/>
                <a:sym typeface="Times"/>
              </a:rPr>
              <a:t>’</a:t>
            </a:r>
            <a:r>
              <a:rPr lang="en-US">
                <a:solidFill>
                  <a:srgbClr val="000000"/>
                </a:solidFill>
              </a:rPr>
              <a:t>s immune system prepares itself for future challenges. Long-term active immunity can be naturally acquired by infection or artificially acquired by vaccines made from infectious agents that have been inactivated or, more commonly, from minute portions of the microbe. </a:t>
            </a:r>
            <a:endParaRPr/>
          </a:p>
          <a:p>
            <a:pPr marL="0" lvl="0" indent="0" algn="l" rtl="0">
              <a:spcBef>
                <a:spcPts val="0"/>
              </a:spcBef>
              <a:spcAft>
                <a:spcPts val="0"/>
              </a:spcAft>
              <a:buClr>
                <a:srgbClr val="000000"/>
              </a:buClr>
              <a:buSzPts val="1800"/>
              <a:buNone/>
            </a:pPr>
            <a:r>
              <a:rPr lang="en-US">
                <a:solidFill>
                  <a:srgbClr val="000000"/>
                </a:solidFill>
              </a:rPr>
              <a:t>Short-term passive immunity can be transferred artificially from one individual to another via antibody-rich serum; similarly, a mother enables an infant to naturally acquire protection while growing within her by donating her antibodies and certain immune cells. This is passive immunity because the infant who is protected does not produce antibodies, but borrows them.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a:t>
            </a:fld>
            <a:endParaRPr/>
          </a:p>
        </p:txBody>
      </p:sp>
      <p:sp>
        <p:nvSpPr>
          <p:cNvPr id="94" name="Google Shape;94;p5:notes"/>
          <p:cNvSpPr>
            <a:spLocks noGrp="1" noRot="1" noChangeAspect="1"/>
          </p:cNvSpPr>
          <p:nvPr>
            <p:ph type="sldImg" idx="2"/>
          </p:nvPr>
        </p:nvSpPr>
        <p:spPr>
          <a:xfrm>
            <a:off x="458787" y="762000"/>
            <a:ext cx="5943600" cy="4457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 name="Google Shape;95;p5:notes"/>
          <p:cNvSpPr txBox="1">
            <a:spLocks noGrp="1"/>
          </p:cNvSpPr>
          <p:nvPr>
            <p:ph type="body" idx="1"/>
          </p:nvPr>
        </p:nvSpPr>
        <p:spPr>
          <a:xfrm>
            <a:off x="455612" y="5334000"/>
            <a:ext cx="5942012" cy="34274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None/>
            </a:pPr>
            <a:r>
              <a:rPr lang="en-US">
                <a:solidFill>
                  <a:srgbClr val="000000"/>
                </a:solidFill>
              </a:rPr>
              <a:t>At the heart of the immune response is the ability to distinguish between </a:t>
            </a:r>
            <a:r>
              <a:rPr lang="en-US">
                <a:solidFill>
                  <a:srgbClr val="000000"/>
                </a:solidFill>
                <a:latin typeface="Times"/>
                <a:ea typeface="Times"/>
                <a:cs typeface="Times"/>
                <a:sym typeface="Times"/>
              </a:rPr>
              <a:t>“</a:t>
            </a:r>
            <a:r>
              <a:rPr lang="en-US">
                <a:solidFill>
                  <a:srgbClr val="000000"/>
                </a:solidFill>
              </a:rPr>
              <a:t>self</a:t>
            </a:r>
            <a:r>
              <a:rPr lang="en-US">
                <a:solidFill>
                  <a:srgbClr val="000000"/>
                </a:solidFill>
                <a:latin typeface="Times"/>
                <a:ea typeface="Times"/>
                <a:cs typeface="Times"/>
                <a:sym typeface="Times"/>
              </a:rPr>
              <a:t>”</a:t>
            </a:r>
            <a:r>
              <a:rPr lang="en-US">
                <a:solidFill>
                  <a:srgbClr val="000000"/>
                </a:solidFill>
              </a:rPr>
              <a:t> and </a:t>
            </a:r>
            <a:r>
              <a:rPr lang="en-US">
                <a:solidFill>
                  <a:srgbClr val="000000"/>
                </a:solidFill>
                <a:latin typeface="Times"/>
                <a:ea typeface="Times"/>
                <a:cs typeface="Times"/>
                <a:sym typeface="Times"/>
              </a:rPr>
              <a:t>“</a:t>
            </a:r>
            <a:r>
              <a:rPr lang="en-US">
                <a:solidFill>
                  <a:srgbClr val="000000"/>
                </a:solidFill>
              </a:rPr>
              <a:t>non-self.</a:t>
            </a:r>
            <a:r>
              <a:rPr lang="en-US">
                <a:solidFill>
                  <a:srgbClr val="000000"/>
                </a:solidFill>
                <a:latin typeface="Times"/>
                <a:ea typeface="Times"/>
                <a:cs typeface="Times"/>
                <a:sym typeface="Times"/>
              </a:rPr>
              <a:t>”</a:t>
            </a:r>
            <a:r>
              <a:rPr lang="en-US">
                <a:solidFill>
                  <a:srgbClr val="000000"/>
                </a:solidFill>
              </a:rPr>
              <a:t> Every cell in your body carries the same set of distinctive surface proteins that distinguish you as </a:t>
            </a:r>
            <a:r>
              <a:rPr lang="en-US">
                <a:solidFill>
                  <a:srgbClr val="000000"/>
                </a:solidFill>
                <a:latin typeface="Times"/>
                <a:ea typeface="Times"/>
                <a:cs typeface="Times"/>
                <a:sym typeface="Times"/>
              </a:rPr>
              <a:t>“</a:t>
            </a:r>
            <a:r>
              <a:rPr lang="en-US">
                <a:solidFill>
                  <a:srgbClr val="000000"/>
                </a:solidFill>
              </a:rPr>
              <a:t>self.</a:t>
            </a:r>
            <a:r>
              <a:rPr lang="en-US">
                <a:solidFill>
                  <a:srgbClr val="000000"/>
                </a:solidFill>
                <a:latin typeface="Times"/>
                <a:ea typeface="Times"/>
                <a:cs typeface="Times"/>
                <a:sym typeface="Times"/>
              </a:rPr>
              <a:t>”</a:t>
            </a:r>
            <a:r>
              <a:rPr lang="en-US">
                <a:solidFill>
                  <a:srgbClr val="000000"/>
                </a:solidFill>
              </a:rPr>
              <a:t> Normally your immune cells do not attack your own body tissues, which all carry the same pattern of self-markers; rather, your immune system coexists peaceably with your other body cells in a state known as self-tolerance. </a:t>
            </a:r>
            <a:endParaRPr/>
          </a:p>
          <a:p>
            <a:pPr marL="0" lvl="0" indent="0" algn="l" rtl="0">
              <a:spcBef>
                <a:spcPts val="0"/>
              </a:spcBef>
              <a:spcAft>
                <a:spcPts val="0"/>
              </a:spcAft>
              <a:buClr>
                <a:srgbClr val="000000"/>
              </a:buClr>
              <a:buSzPts val="1800"/>
              <a:buNone/>
            </a:pPr>
            <a:r>
              <a:rPr lang="en-US">
                <a:solidFill>
                  <a:srgbClr val="000000"/>
                </a:solidFill>
              </a:rPr>
              <a:t>This set of unique markers on human cells is called the major histocompatibility complex (MHC) proteins. There are two classes: MHC Class I proteins, which are on all cells, and MHC Class II proteins, which are only on certain specialized cells.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0" name="Google Shape;500;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5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53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6</a:t>
            </a:fld>
            <a:endParaRPr/>
          </a:p>
        </p:txBody>
      </p:sp>
      <p:sp>
        <p:nvSpPr>
          <p:cNvPr id="109" name="Google Shape;109;p6:notes"/>
          <p:cNvSpPr>
            <a:spLocks noGrp="1" noRot="1" noChangeAspect="1"/>
          </p:cNvSpPr>
          <p:nvPr>
            <p:ph type="sldImg" idx="2"/>
          </p:nvPr>
        </p:nvSpPr>
        <p:spPr>
          <a:xfrm>
            <a:off x="458787" y="762000"/>
            <a:ext cx="5943600" cy="4457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6:notes"/>
          <p:cNvSpPr txBox="1">
            <a:spLocks noGrp="1"/>
          </p:cNvSpPr>
          <p:nvPr>
            <p:ph type="body" idx="1"/>
          </p:nvPr>
        </p:nvSpPr>
        <p:spPr>
          <a:xfrm>
            <a:off x="455612" y="5334000"/>
            <a:ext cx="5942012" cy="34274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None/>
            </a:pPr>
            <a:r>
              <a:rPr lang="en-US">
                <a:solidFill>
                  <a:srgbClr val="000000"/>
                </a:solidFill>
              </a:rPr>
              <a:t>Any non-self substance capable of triggering an immune response is known as an antigen. An antigen can be  a whole non-self cell, a bacterium, a virus, an MHC marker protein or even a portion of a protein from a foreign organism.</a:t>
            </a:r>
            <a:endParaRPr/>
          </a:p>
          <a:p>
            <a:pPr marL="0" lvl="0" indent="0" algn="l" rtl="0">
              <a:spcBef>
                <a:spcPts val="0"/>
              </a:spcBef>
              <a:spcAft>
                <a:spcPts val="0"/>
              </a:spcAft>
              <a:buClr>
                <a:srgbClr val="000000"/>
              </a:buClr>
              <a:buSzPts val="1800"/>
              <a:buNone/>
            </a:pPr>
            <a:r>
              <a:rPr lang="en-US">
                <a:solidFill>
                  <a:srgbClr val="000000"/>
                </a:solidFill>
              </a:rPr>
              <a:t>The distinctive markers on antigens that trigger an immune response are called epitopes. When tissues or cells from another individual enter your body carrying  such antigenic non-self epitopes, your immune cells react. This explains why transplanted tissues may be rejected as foreign and why antibodies will bind to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55"/>
          <p:cNvSpPr txBox="1">
            <a:spLocks noGrp="1"/>
          </p:cNvSpPr>
          <p:nvPr>
            <p:ph type="ctrTitle"/>
          </p:nvPr>
        </p:nvSpPr>
        <p:spPr>
          <a:xfrm>
            <a:off x="685800" y="1873250"/>
            <a:ext cx="7772400" cy="155575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sz="48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 name="Google Shape;14;p5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9"/>
        <p:cNvGrpSpPr/>
        <p:nvPr/>
      </p:nvGrpSpPr>
      <p:grpSpPr>
        <a:xfrm>
          <a:off x="0" y="0"/>
          <a:ext cx="0" cy="0"/>
          <a:chOff x="0" y="0"/>
          <a:chExt cx="0" cy="0"/>
        </a:xfrm>
      </p:grpSpPr>
      <p:sp>
        <p:nvSpPr>
          <p:cNvPr id="40" name="Google Shape;40;p64"/>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64"/>
          <p:cNvSpPr txBox="1">
            <a:spLocks noGrp="1"/>
          </p:cNvSpPr>
          <p:nvPr>
            <p:ph type="body" idx="1"/>
          </p:nvPr>
        </p:nvSpPr>
        <p:spPr>
          <a:xfrm rot="5400000">
            <a:off x="2306638" y="-249237"/>
            <a:ext cx="4530725"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2"/>
        <p:cNvGrpSpPr/>
        <p:nvPr/>
      </p:nvGrpSpPr>
      <p:grpSpPr>
        <a:xfrm>
          <a:off x="0" y="0"/>
          <a:ext cx="0" cy="0"/>
          <a:chOff x="0" y="0"/>
          <a:chExt cx="0" cy="0"/>
        </a:xfrm>
      </p:grpSpPr>
      <p:sp>
        <p:nvSpPr>
          <p:cNvPr id="43" name="Google Shape;43;p65"/>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1">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65"/>
          <p:cNvSpPr>
            <a:spLocks noGrp="1"/>
          </p:cNvSpPr>
          <p:nvPr>
            <p:ph type="pic" idx="2"/>
          </p:nvPr>
        </p:nvSpPr>
        <p:spPr>
          <a:xfrm>
            <a:off x="3887788" y="987425"/>
            <a:ext cx="4629150" cy="4873625"/>
          </a:xfrm>
          <a:prstGeom prst="rect">
            <a:avLst/>
          </a:prstGeom>
          <a:noFill/>
          <a:ln>
            <a:noFill/>
          </a:ln>
        </p:spPr>
      </p:sp>
      <p:sp>
        <p:nvSpPr>
          <p:cNvPr id="45" name="Google Shape;45;p65"/>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200"/>
              <a:buNone/>
              <a:defRPr sz="1600"/>
            </a:lvl1pPr>
            <a:lvl2pPr marL="914400" lvl="1" indent="-228600" algn="l">
              <a:spcBef>
                <a:spcPts val="280"/>
              </a:spcBef>
              <a:spcAft>
                <a:spcPts val="0"/>
              </a:spcAft>
              <a:buSzPts val="1050"/>
              <a:buNone/>
              <a:defRPr sz="1400"/>
            </a:lvl2pPr>
            <a:lvl3pPr marL="1371600" lvl="2" indent="-228600" algn="l">
              <a:spcBef>
                <a:spcPts val="240"/>
              </a:spcBef>
              <a:spcAft>
                <a:spcPts val="0"/>
              </a:spcAft>
              <a:buSzPts val="900"/>
              <a:buNone/>
              <a:defRPr sz="1200"/>
            </a:lvl3pPr>
            <a:lvl4pPr marL="1828800" lvl="3" indent="-228600" algn="l">
              <a:spcBef>
                <a:spcPts val="200"/>
              </a:spcBef>
              <a:spcAft>
                <a:spcPts val="0"/>
              </a:spcAft>
              <a:buSzPts val="750"/>
              <a:buNone/>
              <a:defRPr sz="1000"/>
            </a:lvl4pPr>
            <a:lvl5pPr marL="2286000" lvl="4" indent="-228600" algn="l">
              <a:spcBef>
                <a:spcPts val="200"/>
              </a:spcBef>
              <a:spcAft>
                <a:spcPts val="0"/>
              </a:spcAft>
              <a:buSzPts val="75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66"/>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1">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66"/>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61950" algn="l">
              <a:spcBef>
                <a:spcPts val="560"/>
              </a:spcBef>
              <a:spcAft>
                <a:spcPts val="0"/>
              </a:spcAft>
              <a:buSzPts val="2100"/>
              <a:buChar char="●"/>
              <a:defRPr sz="2800"/>
            </a:lvl2pPr>
            <a:lvl3pPr marL="1371600" lvl="2" indent="-342900" algn="l">
              <a:spcBef>
                <a:spcPts val="480"/>
              </a:spcBef>
              <a:spcAft>
                <a:spcPts val="0"/>
              </a:spcAft>
              <a:buSzPts val="1800"/>
              <a:buChar char="●"/>
              <a:defRPr sz="2400"/>
            </a:lvl3pPr>
            <a:lvl4pPr marL="1828800" lvl="3" indent="-323850" algn="l">
              <a:spcBef>
                <a:spcPts val="400"/>
              </a:spcBef>
              <a:spcAft>
                <a:spcPts val="0"/>
              </a:spcAft>
              <a:buSzPts val="1500"/>
              <a:buChar char="●"/>
              <a:defRPr sz="2000"/>
            </a:lvl4pPr>
            <a:lvl5pPr marL="2286000" lvl="4" indent="-323850" algn="l">
              <a:spcBef>
                <a:spcPts val="400"/>
              </a:spcBef>
              <a:spcAft>
                <a:spcPts val="0"/>
              </a:spcAft>
              <a:buSzPts val="15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49" name="Google Shape;49;p66"/>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200"/>
              <a:buNone/>
              <a:defRPr sz="1600"/>
            </a:lvl1pPr>
            <a:lvl2pPr marL="914400" lvl="1" indent="-228600" algn="l">
              <a:spcBef>
                <a:spcPts val="280"/>
              </a:spcBef>
              <a:spcAft>
                <a:spcPts val="0"/>
              </a:spcAft>
              <a:buSzPts val="1050"/>
              <a:buNone/>
              <a:defRPr sz="1400"/>
            </a:lvl2pPr>
            <a:lvl3pPr marL="1371600" lvl="2" indent="-228600" algn="l">
              <a:spcBef>
                <a:spcPts val="240"/>
              </a:spcBef>
              <a:spcAft>
                <a:spcPts val="0"/>
              </a:spcAft>
              <a:buSzPts val="900"/>
              <a:buNone/>
              <a:defRPr sz="1200"/>
            </a:lvl3pPr>
            <a:lvl4pPr marL="1828800" lvl="3" indent="-228600" algn="l">
              <a:spcBef>
                <a:spcPts val="200"/>
              </a:spcBef>
              <a:spcAft>
                <a:spcPts val="0"/>
              </a:spcAft>
              <a:buSzPts val="750"/>
              <a:buNone/>
              <a:defRPr sz="1000"/>
            </a:lvl4pPr>
            <a:lvl5pPr marL="2286000" lvl="4" indent="-228600" algn="l">
              <a:spcBef>
                <a:spcPts val="200"/>
              </a:spcBef>
              <a:spcAft>
                <a:spcPts val="0"/>
              </a:spcAft>
              <a:buSzPts val="75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67"/>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68"/>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68"/>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500"/>
              <a:buNone/>
              <a:defRPr sz="2000" b="1"/>
            </a:lvl2pPr>
            <a:lvl3pPr marL="1371600" lvl="2" indent="-228600" algn="l">
              <a:spcBef>
                <a:spcPts val="360"/>
              </a:spcBef>
              <a:spcAft>
                <a:spcPts val="0"/>
              </a:spcAft>
              <a:buSzPts val="1350"/>
              <a:buNone/>
              <a:defRPr sz="1800" b="1"/>
            </a:lvl3pPr>
            <a:lvl4pPr marL="1828800" lvl="3" indent="-228600" algn="l">
              <a:spcBef>
                <a:spcPts val="320"/>
              </a:spcBef>
              <a:spcAft>
                <a:spcPts val="0"/>
              </a:spcAft>
              <a:buSzPts val="1200"/>
              <a:buNone/>
              <a:defRPr sz="1600" b="1"/>
            </a:lvl4pPr>
            <a:lvl5pPr marL="2286000" lvl="4" indent="-228600" algn="l">
              <a:spcBef>
                <a:spcPts val="320"/>
              </a:spcBef>
              <a:spcAft>
                <a:spcPts val="0"/>
              </a:spcAft>
              <a:buSzPts val="12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5" name="Google Shape;55;p68"/>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6" name="Google Shape;56;p68"/>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500"/>
              <a:buNone/>
              <a:defRPr sz="2000" b="1"/>
            </a:lvl2pPr>
            <a:lvl3pPr marL="1371600" lvl="2" indent="-228600" algn="l">
              <a:spcBef>
                <a:spcPts val="360"/>
              </a:spcBef>
              <a:spcAft>
                <a:spcPts val="0"/>
              </a:spcAft>
              <a:buSzPts val="1350"/>
              <a:buNone/>
              <a:defRPr sz="1800" b="1"/>
            </a:lvl3pPr>
            <a:lvl4pPr marL="1828800" lvl="3" indent="-228600" algn="l">
              <a:spcBef>
                <a:spcPts val="320"/>
              </a:spcBef>
              <a:spcAft>
                <a:spcPts val="0"/>
              </a:spcAft>
              <a:buSzPts val="1200"/>
              <a:buNone/>
              <a:defRPr sz="1600" b="1"/>
            </a:lvl4pPr>
            <a:lvl5pPr marL="2286000" lvl="4" indent="-228600" algn="l">
              <a:spcBef>
                <a:spcPts val="320"/>
              </a:spcBef>
              <a:spcAft>
                <a:spcPts val="0"/>
              </a:spcAft>
              <a:buSzPts val="12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7" name="Google Shape;57;p68"/>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8"/>
        <p:cNvGrpSpPr/>
        <p:nvPr/>
      </p:nvGrpSpPr>
      <p:grpSpPr>
        <a:xfrm>
          <a:off x="0" y="0"/>
          <a:ext cx="0" cy="0"/>
          <a:chOff x="0" y="0"/>
          <a:chExt cx="0" cy="0"/>
        </a:xfrm>
      </p:grpSpPr>
      <p:sp>
        <p:nvSpPr>
          <p:cNvPr id="59" name="Google Shape;59;p69"/>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69"/>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1" name="Google Shape;61;p69"/>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70"/>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1">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70"/>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SzPts val="1800"/>
              <a:buNone/>
              <a:defRPr sz="2400"/>
            </a:lvl1pPr>
            <a:lvl2pPr marL="914400" lvl="1" indent="-228600" algn="l">
              <a:spcBef>
                <a:spcPts val="400"/>
              </a:spcBef>
              <a:spcAft>
                <a:spcPts val="0"/>
              </a:spcAft>
              <a:buSzPts val="1500"/>
              <a:buNone/>
              <a:defRPr sz="2000"/>
            </a:lvl2pPr>
            <a:lvl3pPr marL="1371600" lvl="2" indent="-228600" algn="l">
              <a:spcBef>
                <a:spcPts val="360"/>
              </a:spcBef>
              <a:spcAft>
                <a:spcPts val="0"/>
              </a:spcAft>
              <a:buSzPts val="1350"/>
              <a:buNone/>
              <a:defRPr sz="1800"/>
            </a:lvl3pPr>
            <a:lvl4pPr marL="1828800" lvl="3" indent="-228600" algn="l">
              <a:spcBef>
                <a:spcPts val="320"/>
              </a:spcBef>
              <a:spcAft>
                <a:spcPts val="0"/>
              </a:spcAft>
              <a:buSzPts val="1200"/>
              <a:buNone/>
              <a:defRPr sz="1600"/>
            </a:lvl4pPr>
            <a:lvl5pPr marL="2286000" lvl="4" indent="-228600" algn="l">
              <a:spcBef>
                <a:spcPts val="320"/>
              </a:spcBef>
              <a:spcAft>
                <a:spcPts val="0"/>
              </a:spcAft>
              <a:buSzPts val="1200"/>
              <a:buNone/>
              <a:defRPr sz="1600"/>
            </a:lvl5pPr>
            <a:lvl6pPr marL="2743200" lvl="5" indent="-228600" algn="l">
              <a:lnSpc>
                <a:spcPct val="90000"/>
              </a:lnSpc>
              <a:spcBef>
                <a:spcPts val="500"/>
              </a:spcBef>
              <a:spcAft>
                <a:spcPts val="0"/>
              </a:spcAft>
              <a:buClr>
                <a:schemeClr val="lt1"/>
              </a:buClr>
              <a:buSzPts val="1600"/>
              <a:buNone/>
              <a:defRPr sz="1600"/>
            </a:lvl6pPr>
            <a:lvl7pPr marL="3200400" lvl="6" indent="-228600" algn="l">
              <a:lnSpc>
                <a:spcPct val="90000"/>
              </a:lnSpc>
              <a:spcBef>
                <a:spcPts val="500"/>
              </a:spcBef>
              <a:spcAft>
                <a:spcPts val="0"/>
              </a:spcAft>
              <a:buClr>
                <a:schemeClr val="lt1"/>
              </a:buClr>
              <a:buSzPts val="1600"/>
              <a:buNone/>
              <a:defRPr sz="1600"/>
            </a:lvl7pPr>
            <a:lvl8pPr marL="3657600" lvl="7" indent="-228600" algn="l">
              <a:lnSpc>
                <a:spcPct val="90000"/>
              </a:lnSpc>
              <a:spcBef>
                <a:spcPts val="500"/>
              </a:spcBef>
              <a:spcAft>
                <a:spcPts val="0"/>
              </a:spcAft>
              <a:buClr>
                <a:schemeClr val="lt1"/>
              </a:buClr>
              <a:buSzPts val="1600"/>
              <a:buNone/>
              <a:defRPr sz="1600"/>
            </a:lvl8pPr>
            <a:lvl9pPr marL="4114800" lvl="8" indent="-228600" algn="l">
              <a:lnSpc>
                <a:spcPct val="90000"/>
              </a:lnSpc>
              <a:spcBef>
                <a:spcPts val="500"/>
              </a:spcBef>
              <a:spcAft>
                <a:spcPts val="0"/>
              </a:spcAft>
              <a:buClr>
                <a:schemeClr val="lt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57"/>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57"/>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9"/>
        <p:cNvGrpSpPr/>
        <p:nvPr/>
      </p:nvGrpSpPr>
      <p:grpSpPr>
        <a:xfrm>
          <a:off x="0" y="0"/>
          <a:ext cx="0" cy="0"/>
          <a:chOff x="0" y="0"/>
          <a:chExt cx="0" cy="0"/>
        </a:xfrm>
      </p:grpSpPr>
      <p:sp>
        <p:nvSpPr>
          <p:cNvPr id="20" name="Google Shape;20;p58"/>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21"/>
        <p:cNvGrpSpPr/>
        <p:nvPr/>
      </p:nvGrpSpPr>
      <p:grpSpPr>
        <a:xfrm>
          <a:off x="0" y="0"/>
          <a:ext cx="0" cy="0"/>
          <a:chOff x="0" y="0"/>
          <a:chExt cx="0" cy="0"/>
        </a:xfrm>
      </p:grpSpPr>
      <p:sp>
        <p:nvSpPr>
          <p:cNvPr id="22" name="Google Shape;22;p59"/>
          <p:cNvSpPr txBox="1">
            <a:spLocks noGrp="1"/>
          </p:cNvSpPr>
          <p:nvPr>
            <p:ph type="body" idx="1"/>
          </p:nvPr>
        </p:nvSpPr>
        <p:spPr>
          <a:xfrm>
            <a:off x="457200" y="277813"/>
            <a:ext cx="8229600" cy="5853112"/>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3"/>
        <p:cNvGrpSpPr/>
        <p:nvPr/>
      </p:nvGrpSpPr>
      <p:grpSpPr>
        <a:xfrm>
          <a:off x="0" y="0"/>
          <a:ext cx="0" cy="0"/>
          <a:chOff x="0" y="0"/>
          <a:chExt cx="0" cy="0"/>
        </a:xfrm>
      </p:grpSpPr>
      <p:sp>
        <p:nvSpPr>
          <p:cNvPr id="24" name="Google Shape;24;p60"/>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60"/>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60"/>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27"/>
        <p:cNvGrpSpPr/>
        <p:nvPr/>
      </p:nvGrpSpPr>
      <p:grpSpPr>
        <a:xfrm>
          <a:off x="0" y="0"/>
          <a:ext cx="0" cy="0"/>
          <a:chOff x="0" y="0"/>
          <a:chExt cx="0" cy="0"/>
        </a:xfrm>
      </p:grpSpPr>
      <p:sp>
        <p:nvSpPr>
          <p:cNvPr id="28" name="Google Shape;28;p6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61"/>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 name="Google Shape;30;p61"/>
          <p:cNvSpPr txBox="1">
            <a:spLocks noGrp="1"/>
          </p:cNvSpPr>
          <p:nvPr>
            <p:ph type="body" idx="2"/>
          </p:nvPr>
        </p:nvSpPr>
        <p:spPr>
          <a:xfrm>
            <a:off x="4648200" y="1600200"/>
            <a:ext cx="4038600" cy="2189163"/>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61"/>
          <p:cNvSpPr txBox="1">
            <a:spLocks noGrp="1"/>
          </p:cNvSpPr>
          <p:nvPr>
            <p:ph type="body" idx="3"/>
          </p:nvPr>
        </p:nvSpPr>
        <p:spPr>
          <a:xfrm>
            <a:off x="4648200" y="3941763"/>
            <a:ext cx="4038600" cy="2189162"/>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32"/>
        <p:cNvGrpSpPr/>
        <p:nvPr/>
      </p:nvGrpSpPr>
      <p:grpSpPr>
        <a:xfrm>
          <a:off x="0" y="0"/>
          <a:ext cx="0" cy="0"/>
          <a:chOff x="0" y="0"/>
          <a:chExt cx="0" cy="0"/>
        </a:xfrm>
      </p:grpSpPr>
      <p:sp>
        <p:nvSpPr>
          <p:cNvPr id="33" name="Google Shape;33;p62"/>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62"/>
          <p:cNvSpPr txBox="1">
            <a:spLocks noGrp="1"/>
          </p:cNvSpPr>
          <p:nvPr>
            <p:ph type="body" idx="1"/>
          </p:nvPr>
        </p:nvSpPr>
        <p:spPr>
          <a:xfrm>
            <a:off x="457200" y="1600200"/>
            <a:ext cx="8229600" cy="2189163"/>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62"/>
          <p:cNvSpPr txBox="1">
            <a:spLocks noGrp="1"/>
          </p:cNvSpPr>
          <p:nvPr>
            <p:ph type="body" idx="2"/>
          </p:nvPr>
        </p:nvSpPr>
        <p:spPr>
          <a:xfrm>
            <a:off x="457200" y="3941763"/>
            <a:ext cx="8229600" cy="2189162"/>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6"/>
        <p:cNvGrpSpPr/>
        <p:nvPr/>
      </p:nvGrpSpPr>
      <p:grpSpPr>
        <a:xfrm>
          <a:off x="0" y="0"/>
          <a:ext cx="0" cy="0"/>
          <a:chOff x="0" y="0"/>
          <a:chExt cx="0" cy="0"/>
        </a:xfrm>
      </p:grpSpPr>
      <p:sp>
        <p:nvSpPr>
          <p:cNvPr id="37" name="Google Shape;37;p63"/>
          <p:cNvSpPr txBox="1">
            <a:spLocks noGrp="1"/>
          </p:cNvSpPr>
          <p:nvPr>
            <p:ph type="title"/>
          </p:nvPr>
        </p:nvSpPr>
        <p:spPr>
          <a:xfrm rot="5400000">
            <a:off x="4731544" y="2175669"/>
            <a:ext cx="5853112" cy="20574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63"/>
          <p:cNvSpPr txBox="1">
            <a:spLocks noGrp="1"/>
          </p:cNvSpPr>
          <p:nvPr>
            <p:ph type="body" idx="1"/>
          </p:nvPr>
        </p:nvSpPr>
        <p:spPr>
          <a:xfrm rot="5400000">
            <a:off x="540544" y="194469"/>
            <a:ext cx="5853112"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14325" algn="l">
              <a:spcBef>
                <a:spcPts val="360"/>
              </a:spcBef>
              <a:spcAft>
                <a:spcPts val="0"/>
              </a:spcAft>
              <a:buSzPts val="1350"/>
              <a:buChar char="●"/>
              <a:defRPr/>
            </a:lvl3pPr>
            <a:lvl4pPr marL="1828800" lvl="3" indent="-314325" algn="l">
              <a:spcBef>
                <a:spcPts val="360"/>
              </a:spcBef>
              <a:spcAft>
                <a:spcPts val="0"/>
              </a:spcAft>
              <a:buSzPts val="1350"/>
              <a:buChar char="●"/>
              <a:defRPr/>
            </a:lvl4pPr>
            <a:lvl5pPr marL="2286000" lvl="4" indent="-314325" algn="l">
              <a:spcBef>
                <a:spcPts val="360"/>
              </a:spcBef>
              <a:spcAft>
                <a:spcPts val="0"/>
              </a:spcAft>
              <a:buSzPts val="135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4"/>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lvl1pPr marR="0" lvl="0" algn="ctr" rtl="0">
              <a:spcBef>
                <a:spcPts val="0"/>
              </a:spcBef>
              <a:spcAft>
                <a:spcPts val="0"/>
              </a:spcAft>
              <a:buSzPts val="1400"/>
              <a:buNone/>
              <a:defRPr sz="44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1"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1"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1"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1"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1"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1"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1"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1" i="0" u="none" strike="noStrike" cap="none">
                <a:solidFill>
                  <a:schemeClr val="dk2"/>
                </a:solidFill>
                <a:latin typeface="Times New Roman"/>
                <a:ea typeface="Times New Roman"/>
                <a:cs typeface="Times New Roman"/>
                <a:sym typeface="Times New Roman"/>
              </a:defRPr>
            </a:lvl9pPr>
          </a:lstStyle>
          <a:p>
            <a:endParaRPr/>
          </a:p>
        </p:txBody>
      </p:sp>
      <p:sp>
        <p:nvSpPr>
          <p:cNvPr id="11" name="Google Shape;11;p54"/>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rgbClr val="663300"/>
              </a:buClr>
              <a:buSzPts val="2400"/>
              <a:buFont typeface="Noto Sans Symbols"/>
              <a:buChar char="●"/>
              <a:defRPr sz="3200" b="0" i="0" u="none" strike="noStrike" cap="none">
                <a:solidFill>
                  <a:schemeClr val="dk2"/>
                </a:solidFill>
                <a:latin typeface="Times New Roman"/>
                <a:ea typeface="Times New Roman"/>
                <a:cs typeface="Times New Roman"/>
                <a:sym typeface="Times New Roman"/>
              </a:defRPr>
            </a:lvl1pPr>
            <a:lvl2pPr marL="914400" marR="0" lvl="1" indent="-361950" algn="l" rtl="0">
              <a:spcBef>
                <a:spcPts val="560"/>
              </a:spcBef>
              <a:spcAft>
                <a:spcPts val="0"/>
              </a:spcAft>
              <a:buClr>
                <a:srgbClr val="663300"/>
              </a:buClr>
              <a:buSzPts val="2100"/>
              <a:buFont typeface="Noto Sans Symbols"/>
              <a:buChar char="●"/>
              <a:defRPr sz="2800" b="0" i="0" u="none" strike="noStrike" cap="none">
                <a:solidFill>
                  <a:schemeClr val="dk2"/>
                </a:solidFill>
                <a:latin typeface="Times New Roman"/>
                <a:ea typeface="Times New Roman"/>
                <a:cs typeface="Times New Roman"/>
                <a:sym typeface="Times New Roman"/>
              </a:defRPr>
            </a:lvl2pPr>
            <a:lvl3pPr marL="1371600" marR="0" lvl="2" indent="-342900" algn="l" rtl="0">
              <a:spcBef>
                <a:spcPts val="480"/>
              </a:spcBef>
              <a:spcAft>
                <a:spcPts val="0"/>
              </a:spcAft>
              <a:buClr>
                <a:srgbClr val="663300"/>
              </a:buClr>
              <a:buSzPts val="1800"/>
              <a:buFont typeface="Noto Sans Symbols"/>
              <a:buChar char="●"/>
              <a:defRPr sz="2400" b="0" i="0" u="none" strike="noStrike" cap="none">
                <a:solidFill>
                  <a:schemeClr val="dk2"/>
                </a:solidFill>
                <a:latin typeface="Times New Roman"/>
                <a:ea typeface="Times New Roman"/>
                <a:cs typeface="Times New Roman"/>
                <a:sym typeface="Times New Roman"/>
              </a:defRPr>
            </a:lvl3pPr>
            <a:lvl4pPr marL="1828800" marR="0" lvl="3" indent="-323850" algn="l" rtl="0">
              <a:spcBef>
                <a:spcPts val="400"/>
              </a:spcBef>
              <a:spcAft>
                <a:spcPts val="0"/>
              </a:spcAft>
              <a:buClr>
                <a:srgbClr val="663300"/>
              </a:buClr>
              <a:buSzPts val="1500"/>
              <a:buFont typeface="Noto Sans Symbols"/>
              <a:buChar char="●"/>
              <a:defRPr sz="2000" b="0" i="0" u="none" strike="noStrike" cap="none">
                <a:solidFill>
                  <a:schemeClr val="dk2"/>
                </a:solidFill>
                <a:latin typeface="Times New Roman"/>
                <a:ea typeface="Times New Roman"/>
                <a:cs typeface="Times New Roman"/>
                <a:sym typeface="Times New Roman"/>
              </a:defRPr>
            </a:lvl4pPr>
            <a:lvl5pPr marL="2286000" marR="0" lvl="4" indent="-323850" algn="l" rtl="0">
              <a:spcBef>
                <a:spcPts val="400"/>
              </a:spcBef>
              <a:spcAft>
                <a:spcPts val="0"/>
              </a:spcAft>
              <a:buClr>
                <a:srgbClr val="663300"/>
              </a:buClr>
              <a:buSzPts val="1500"/>
              <a:buFont typeface="Noto Sans Symbols"/>
              <a:buChar char="●"/>
              <a:defRPr sz="2000" b="0" i="0" u="none" strike="noStrike" cap="none">
                <a:solidFill>
                  <a:schemeClr val="dk2"/>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0.xml"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1.xml" /><Relationship Id="rId1" Type="http://schemas.openxmlformats.org/officeDocument/2006/relationships/slideLayout" Target="../slideLayouts/slideLayout4.xml" /><Relationship Id="rId4" Type="http://schemas.openxmlformats.org/officeDocument/2006/relationships/image" Target="../media/image12.png"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2.xml" /><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3.xml" /><Relationship Id="rId1" Type="http://schemas.openxmlformats.org/officeDocument/2006/relationships/slideLayout" Target="../slideLayouts/slideLayout4.xml" /></Relationships>
</file>

<file path=ppt/slides/_rels/slide1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4.xml"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5.xml" /><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8.jpg" /><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19.xml" /><Relationship Id="rId1" Type="http://schemas.openxmlformats.org/officeDocument/2006/relationships/slideLayout" Target="../slideLayouts/slideLayout3.xml" /><Relationship Id="rId4" Type="http://schemas.openxmlformats.org/officeDocument/2006/relationships/image" Target="../media/image20.jpg" /></Relationships>
</file>

<file path=ppt/slides/_rels/slide2.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20.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image" Target="../media/image21.jpg" /><Relationship Id="rId2" Type="http://schemas.openxmlformats.org/officeDocument/2006/relationships/notesSlide" Target="../notesSlides/notesSlide21.xml" /><Relationship Id="rId1" Type="http://schemas.openxmlformats.org/officeDocument/2006/relationships/slideLayout" Target="../slideLayouts/slideLayout3.xml" /><Relationship Id="rId4" Type="http://schemas.openxmlformats.org/officeDocument/2006/relationships/image" Target="../media/image22.jpg" /></Relationships>
</file>

<file path=ppt/slides/_rels/slide22.xml.rels><?xml version="1.0" encoding="UTF-8" standalone="yes"?>
<Relationships xmlns="http://schemas.openxmlformats.org/package/2006/relationships"><Relationship Id="rId3" Type="http://schemas.openxmlformats.org/officeDocument/2006/relationships/image" Target="../media/image23.jpg" /><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23.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3.xml" /></Relationships>
</file>

<file path=ppt/slides/_rels/slide25.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5.xml" /><Relationship Id="rId1" Type="http://schemas.openxmlformats.org/officeDocument/2006/relationships/slideLayout" Target="../slideLayouts/slideLayout5.xml" /></Relationships>
</file>

<file path=ppt/slides/_rels/slide26.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6.xml" /><Relationship Id="rId1" Type="http://schemas.openxmlformats.org/officeDocument/2006/relationships/slideLayout" Target="../slideLayouts/slideLayout6.xml" /></Relationships>
</file>

<file path=ppt/slides/_rels/slide27.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7.xml"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28.xml" /><Relationship Id="rId1" Type="http://schemas.openxmlformats.org/officeDocument/2006/relationships/slideLayout" Target="../slideLayouts/slideLayout3.xml" /></Relationships>
</file>

<file path=ppt/slides/_rels/slide2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29.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3.xml" /><Relationship Id="rId4" Type="http://schemas.openxmlformats.org/officeDocument/2006/relationships/image" Target="../media/image3.jpg" /></Relationships>
</file>

<file path=ppt/slides/_rels/slide30.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3" Type="http://schemas.openxmlformats.org/officeDocument/2006/relationships/image" Target="../media/image31.jpg" /><Relationship Id="rId2" Type="http://schemas.openxmlformats.org/officeDocument/2006/relationships/notesSlide" Target="../notesSlides/notesSlide31.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8" Type="http://schemas.openxmlformats.org/officeDocument/2006/relationships/image" Target="../media/image37.jpg" /><Relationship Id="rId3" Type="http://schemas.openxmlformats.org/officeDocument/2006/relationships/image" Target="../media/image32.jpg" /><Relationship Id="rId7" Type="http://schemas.openxmlformats.org/officeDocument/2006/relationships/image" Target="../media/image36.jpg" /><Relationship Id="rId2" Type="http://schemas.openxmlformats.org/officeDocument/2006/relationships/notesSlide" Target="../notesSlides/notesSlide35.xml" /><Relationship Id="rId1" Type="http://schemas.openxmlformats.org/officeDocument/2006/relationships/slideLayout" Target="../slideLayouts/slideLayout3.xml" /><Relationship Id="rId6" Type="http://schemas.openxmlformats.org/officeDocument/2006/relationships/image" Target="../media/image35.png" /><Relationship Id="rId5" Type="http://schemas.openxmlformats.org/officeDocument/2006/relationships/image" Target="../media/image34.jpg" /><Relationship Id="rId10" Type="http://schemas.openxmlformats.org/officeDocument/2006/relationships/image" Target="../media/image39.jpg" /><Relationship Id="rId4" Type="http://schemas.openxmlformats.org/officeDocument/2006/relationships/image" Target="../media/image33.png" /><Relationship Id="rId9" Type="http://schemas.openxmlformats.org/officeDocument/2006/relationships/image" Target="../media/image38.png" /></Relationships>
</file>

<file path=ppt/slides/_rels/slide36.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36.xml" /><Relationship Id="rId1" Type="http://schemas.openxmlformats.org/officeDocument/2006/relationships/slideLayout" Target="../slideLayouts/slideLayout3.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3.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3.xml" /></Relationships>
</file>

<file path=ppt/slides/_rels/slide39.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notesSlide" Target="../notesSlides/notesSlide39.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 /><Relationship Id="rId1" Type="http://schemas.openxmlformats.org/officeDocument/2006/relationships/slideLayout" Target="../slideLayouts/slideLayout3.xml" /></Relationships>
</file>

<file path=ppt/slides/_rels/slide41.xml.rels><?xml version="1.0" encoding="UTF-8" standalone="yes"?>
<Relationships xmlns="http://schemas.openxmlformats.org/package/2006/relationships"><Relationship Id="rId3" Type="http://schemas.openxmlformats.org/officeDocument/2006/relationships/image" Target="../media/image42.jpg" /><Relationship Id="rId2" Type="http://schemas.openxmlformats.org/officeDocument/2006/relationships/notesSlide" Target="../notesSlides/notesSlide41.xml" /><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43.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43.xml" /><Relationship Id="rId1" Type="http://schemas.openxmlformats.org/officeDocument/2006/relationships/slideLayout" Target="../slideLayouts/slideLayout3.xml" /></Relationships>
</file>

<file path=ppt/slides/_rels/slide44.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44.xml" /><Relationship Id="rId1" Type="http://schemas.openxmlformats.org/officeDocument/2006/relationships/slideLayout" Target="../slideLayouts/slideLayout3.xml" /></Relationships>
</file>

<file path=ppt/slides/_rels/slide45.xml.rels><?xml version="1.0" encoding="UTF-8" standalone="yes"?>
<Relationships xmlns="http://schemas.openxmlformats.org/package/2006/relationships"><Relationship Id="rId3" Type="http://schemas.openxmlformats.org/officeDocument/2006/relationships/hyperlink" Target="https://services.healthtech.dtu.dk/service.php?NetMHCpan-4.1" TargetMode="External" /><Relationship Id="rId2" Type="http://schemas.openxmlformats.org/officeDocument/2006/relationships/notesSlide" Target="../notesSlides/notesSlide45.xml" /><Relationship Id="rId1" Type="http://schemas.openxmlformats.org/officeDocument/2006/relationships/slideLayout" Target="../slideLayouts/slideLayout3.xml" /><Relationship Id="rId4" Type="http://schemas.openxmlformats.org/officeDocument/2006/relationships/image" Target="../media/image45.png" /></Relationships>
</file>

<file path=ppt/slides/_rels/slide46.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46.xml" /><Relationship Id="rId1" Type="http://schemas.openxmlformats.org/officeDocument/2006/relationships/slideLayout" Target="../slideLayouts/slideLayout3.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3.xml" /></Relationships>
</file>

<file path=ppt/slides/_rels/slide48.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3" Type="http://schemas.openxmlformats.org/officeDocument/2006/relationships/hyperlink" Target="https://services.healthtech.dtu.dk/service.php?BepiPred-2.0" TargetMode="External" /><Relationship Id="rId2" Type="http://schemas.openxmlformats.org/officeDocument/2006/relationships/notesSlide" Target="../notesSlides/notesSlide50.xml" /><Relationship Id="rId1" Type="http://schemas.openxmlformats.org/officeDocument/2006/relationships/slideLayout" Target="../slideLayouts/slideLayout3.xml" /><Relationship Id="rId4" Type="http://schemas.openxmlformats.org/officeDocument/2006/relationships/image" Target="../media/image48.png" /></Relationships>
</file>

<file path=ppt/slides/_rels/slide51.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51.xml" /><Relationship Id="rId1" Type="http://schemas.openxmlformats.org/officeDocument/2006/relationships/slideLayout" Target="../slideLayouts/slideLayout3.xml" /></Relationships>
</file>

<file path=ppt/slides/_rels/slide52.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52.xml" /><Relationship Id="rId1" Type="http://schemas.openxmlformats.org/officeDocument/2006/relationships/slideLayout" Target="../slideLayouts/slideLayout3.xml" /></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8.xml" /><Relationship Id="rId1" Type="http://schemas.openxmlformats.org/officeDocument/2006/relationships/slideLayout" Target="../slideLayouts/slideLayout2.xml" /><Relationship Id="rId4" Type="http://schemas.openxmlformats.org/officeDocument/2006/relationships/image" Target="../media/image8.jpg" /></Relationships>
</file>

<file path=ppt/slides/_rels/slide9.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9.xml"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a:spLocks noGrp="1"/>
          </p:cNvSpPr>
          <p:nvPr>
            <p:ph type="ctrTitle"/>
          </p:nvPr>
        </p:nvSpPr>
        <p:spPr>
          <a:xfrm>
            <a:off x="508000" y="685800"/>
            <a:ext cx="8610600" cy="155575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800"/>
              <a:buFont typeface="Times New Roman"/>
              <a:buNone/>
            </a:pPr>
            <a:r>
              <a:rPr lang="en-US" sz="4800" b="0" i="0" u="none">
                <a:solidFill>
                  <a:schemeClr val="dk2"/>
                </a:solidFill>
                <a:latin typeface="Times New Roman"/>
                <a:ea typeface="Times New Roman"/>
                <a:cs typeface="Times New Roman"/>
                <a:sym typeface="Times New Roman"/>
              </a:rPr>
              <a:t>UNIT 5	</a:t>
            </a:r>
            <a:br>
              <a:rPr lang="en-US" sz="4800" b="0" i="0" u="none">
                <a:solidFill>
                  <a:schemeClr val="dk2"/>
                </a:solidFill>
                <a:latin typeface="Times New Roman"/>
                <a:ea typeface="Times New Roman"/>
                <a:cs typeface="Times New Roman"/>
                <a:sym typeface="Times New Roman"/>
              </a:rPr>
            </a:br>
            <a:r>
              <a:rPr lang="en-US" sz="4800" b="0" i="0" u="none">
                <a:solidFill>
                  <a:schemeClr val="dk2"/>
                </a:solidFill>
                <a:latin typeface="Times New Roman"/>
                <a:ea typeface="Times New Roman"/>
                <a:cs typeface="Times New Roman"/>
                <a:sym typeface="Times New Roman"/>
              </a:rPr>
              <a:t>ImmunoBiology</a:t>
            </a:r>
            <a:endParaRPr/>
          </a:p>
        </p:txBody>
      </p:sp>
      <p:sp>
        <p:nvSpPr>
          <p:cNvPr id="70" name="Google Shape;70;p1"/>
          <p:cNvSpPr txBox="1">
            <a:spLocks noGrp="1"/>
          </p:cNvSpPr>
          <p:nvPr>
            <p:ph type="subTitle" idx="1"/>
          </p:nvPr>
        </p:nvSpPr>
        <p:spPr>
          <a:xfrm>
            <a:off x="1371600" y="2971800"/>
            <a:ext cx="6400800" cy="37338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663300"/>
              </a:buClr>
              <a:buSzPts val="2400"/>
              <a:buFont typeface="Arial"/>
              <a:buChar char="•"/>
            </a:pPr>
            <a:r>
              <a:rPr lang="en-US" sz="3200" b="0" i="0" u="none">
                <a:solidFill>
                  <a:schemeClr val="dk2"/>
                </a:solidFill>
                <a:latin typeface="Times New Roman"/>
                <a:ea typeface="Times New Roman"/>
                <a:cs typeface="Times New Roman"/>
                <a:sym typeface="Times New Roman"/>
              </a:rPr>
              <a:t>Elements of the immune system,</a:t>
            </a:r>
            <a:endParaRPr/>
          </a:p>
          <a:p>
            <a:pPr marL="457200" lvl="0" indent="-457200" algn="l" rtl="0">
              <a:lnSpc>
                <a:spcPct val="100000"/>
              </a:lnSpc>
              <a:spcBef>
                <a:spcPts val="640"/>
              </a:spcBef>
              <a:spcAft>
                <a:spcPts val="0"/>
              </a:spcAft>
              <a:buClr>
                <a:srgbClr val="663300"/>
              </a:buClr>
              <a:buSzPts val="2400"/>
              <a:buFont typeface="Arial"/>
              <a:buChar char="•"/>
            </a:pPr>
            <a:r>
              <a:rPr lang="en-US" sz="3200" b="0" i="0" u="none">
                <a:solidFill>
                  <a:schemeClr val="dk2"/>
                </a:solidFill>
                <a:latin typeface="Times New Roman"/>
                <a:ea typeface="Times New Roman"/>
                <a:cs typeface="Times New Roman"/>
                <a:sym typeface="Times New Roman"/>
              </a:rPr>
              <a:t>Types of the immune response</a:t>
            </a:r>
            <a:endParaRPr/>
          </a:p>
          <a:p>
            <a:pPr marL="457200" lvl="0" indent="-457200" algn="l" rtl="0">
              <a:lnSpc>
                <a:spcPct val="100000"/>
              </a:lnSpc>
              <a:spcBef>
                <a:spcPts val="640"/>
              </a:spcBef>
              <a:spcAft>
                <a:spcPts val="0"/>
              </a:spcAft>
              <a:buClr>
                <a:srgbClr val="663300"/>
              </a:buClr>
              <a:buSzPts val="2400"/>
              <a:buFont typeface="Arial"/>
              <a:buChar char="•"/>
            </a:pPr>
            <a:r>
              <a:rPr lang="en-US" sz="3200" b="0" i="0" u="none">
                <a:solidFill>
                  <a:schemeClr val="dk2"/>
                </a:solidFill>
                <a:latin typeface="Times New Roman"/>
                <a:ea typeface="Times New Roman"/>
                <a:cs typeface="Times New Roman"/>
                <a:sym typeface="Times New Roman"/>
              </a:rPr>
              <a:t> Active and passive immunity</a:t>
            </a:r>
            <a:endParaRPr/>
          </a:p>
          <a:p>
            <a:pPr marL="457200" lvl="0" indent="-457200" algn="l" rtl="0">
              <a:lnSpc>
                <a:spcPct val="100000"/>
              </a:lnSpc>
              <a:spcBef>
                <a:spcPts val="640"/>
              </a:spcBef>
              <a:spcAft>
                <a:spcPts val="0"/>
              </a:spcAft>
              <a:buClr>
                <a:srgbClr val="663300"/>
              </a:buClr>
              <a:buSzPts val="2400"/>
              <a:buFont typeface="Arial"/>
              <a:buChar char="•"/>
            </a:pPr>
            <a:r>
              <a:rPr lang="en-US" sz="3200" b="0" i="0" u="none">
                <a:solidFill>
                  <a:schemeClr val="dk2"/>
                </a:solidFill>
                <a:latin typeface="Times New Roman"/>
                <a:ea typeface="Times New Roman"/>
                <a:cs typeface="Times New Roman"/>
                <a:sym typeface="Times New Roman"/>
              </a:rPr>
              <a:t>Immunoinformatics</a:t>
            </a:r>
            <a:endParaRPr/>
          </a:p>
          <a:p>
            <a:pPr marL="457200" lvl="0" indent="-457200" algn="l" rtl="0">
              <a:lnSpc>
                <a:spcPct val="100000"/>
              </a:lnSpc>
              <a:spcBef>
                <a:spcPts val="640"/>
              </a:spcBef>
              <a:spcAft>
                <a:spcPts val="0"/>
              </a:spcAft>
              <a:buClr>
                <a:srgbClr val="663300"/>
              </a:buClr>
              <a:buSzPts val="2400"/>
              <a:buFont typeface="Arial"/>
              <a:buChar char="•"/>
            </a:pPr>
            <a:r>
              <a:rPr lang="en-US" sz="3200" b="0" i="0" u="none">
                <a:solidFill>
                  <a:schemeClr val="dk2"/>
                </a:solidFill>
                <a:latin typeface="Times New Roman"/>
                <a:ea typeface="Times New Roman"/>
                <a:cs typeface="Times New Roman"/>
                <a:sym typeface="Times New Roman"/>
              </a:rPr>
              <a:t> epitope prediction tools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0"/>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163" name="Google Shape;163;p10"/>
          <p:cNvSpPr>
            <a:spLocks noGrp="1"/>
          </p:cNvSpPr>
          <p:nvPr>
            <p:ph type="tbl" idx="2"/>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164" name="Google Shape;164;p10"/>
          <p:cNvPicPr preferRelativeResize="0"/>
          <p:nvPr/>
        </p:nvPicPr>
        <p:blipFill rotWithShape="1">
          <a:blip r:embed="rId3">
            <a:alphaModFix/>
          </a:blip>
          <a:srcRect/>
          <a:stretch/>
        </p:blipFill>
        <p:spPr>
          <a:xfrm>
            <a:off x="139700" y="381000"/>
            <a:ext cx="8550275" cy="58531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000000"/>
              </a:buClr>
              <a:buSzPts val="4400"/>
              <a:buFont typeface="Arial"/>
              <a:buNone/>
            </a:pPr>
            <a:r>
              <a:rPr lang="en-US" sz="4400" b="0" i="0" u="none">
                <a:solidFill>
                  <a:srgbClr val="000000"/>
                </a:solidFill>
                <a:latin typeface="Arial"/>
                <a:ea typeface="Arial"/>
                <a:cs typeface="Arial"/>
                <a:sym typeface="Arial"/>
              </a:rPr>
              <a:t>Neutrophil</a:t>
            </a:r>
            <a:endParaRPr/>
          </a:p>
        </p:txBody>
      </p:sp>
      <p:pic>
        <p:nvPicPr>
          <p:cNvPr id="170" name="Google Shape;170;p11"/>
          <p:cNvPicPr preferRelativeResize="0">
            <a:picLocks noGrp="1"/>
          </p:cNvPicPr>
          <p:nvPr>
            <p:ph type="tbl" idx="2"/>
          </p:nvPr>
        </p:nvPicPr>
        <p:blipFill rotWithShape="1">
          <a:blip r:embed="rId3">
            <a:alphaModFix/>
          </a:blip>
          <a:srcRect/>
          <a:stretch/>
        </p:blipFill>
        <p:spPr>
          <a:xfrm>
            <a:off x="0" y="1417637"/>
            <a:ext cx="9067800" cy="2697162"/>
          </a:xfrm>
          <a:prstGeom prst="rect">
            <a:avLst/>
          </a:prstGeom>
          <a:noFill/>
          <a:ln>
            <a:noFill/>
          </a:ln>
        </p:spPr>
      </p:pic>
      <p:pic>
        <p:nvPicPr>
          <p:cNvPr id="171" name="Google Shape;171;p11"/>
          <p:cNvPicPr preferRelativeResize="0"/>
          <p:nvPr/>
        </p:nvPicPr>
        <p:blipFill rotWithShape="1">
          <a:blip r:embed="rId4">
            <a:alphaModFix/>
          </a:blip>
          <a:srcRect/>
          <a:stretch/>
        </p:blipFill>
        <p:spPr>
          <a:xfrm>
            <a:off x="4800600" y="3609975"/>
            <a:ext cx="4105275" cy="324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2"/>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Eosinophil</a:t>
            </a:r>
            <a:endParaRPr/>
          </a:p>
        </p:txBody>
      </p:sp>
      <p:sp>
        <p:nvSpPr>
          <p:cNvPr id="177" name="Google Shape;177;p12"/>
          <p:cNvSpPr txBox="1"/>
          <p:nvPr/>
        </p:nvSpPr>
        <p:spPr>
          <a:xfrm>
            <a:off x="457200" y="1600200"/>
            <a:ext cx="7848600" cy="1816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1-3 % of WBC</a:t>
            </a:r>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Help control allergic reactions</a:t>
            </a:r>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Release an enzyme histamine – a chemical released during allergic reactions</a:t>
            </a:r>
            <a:endParaRPr/>
          </a:p>
        </p:txBody>
      </p:sp>
      <p:pic>
        <p:nvPicPr>
          <p:cNvPr id="178" name="Google Shape;178;p12"/>
          <p:cNvPicPr preferRelativeResize="0"/>
          <p:nvPr/>
        </p:nvPicPr>
        <p:blipFill rotWithShape="1">
          <a:blip r:embed="rId3">
            <a:alphaModFix/>
          </a:blip>
          <a:srcRect/>
          <a:stretch/>
        </p:blipFill>
        <p:spPr>
          <a:xfrm>
            <a:off x="5029200" y="3708400"/>
            <a:ext cx="4114800" cy="251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3"/>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Basophil</a:t>
            </a:r>
            <a:endParaRPr/>
          </a:p>
        </p:txBody>
      </p:sp>
      <p:sp>
        <p:nvSpPr>
          <p:cNvPr id="184" name="Google Shape;184;p13"/>
          <p:cNvSpPr txBox="1"/>
          <p:nvPr/>
        </p:nvSpPr>
        <p:spPr>
          <a:xfrm>
            <a:off x="457200" y="1206500"/>
            <a:ext cx="8229600" cy="267811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Less than 1% of WBC</a:t>
            </a:r>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Involved in allergic and inflammatory reactions</a:t>
            </a:r>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Contains large amounts of histamines which may be released in injured tissue in order to increase inflammation</a:t>
            </a:r>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Contains heparin an anti-clotting chemical</a:t>
            </a:r>
            <a:endParaRPr/>
          </a:p>
        </p:txBody>
      </p:sp>
      <p:pic>
        <p:nvPicPr>
          <p:cNvPr id="185" name="Google Shape;185;p13"/>
          <p:cNvPicPr preferRelativeResize="0"/>
          <p:nvPr/>
        </p:nvPicPr>
        <p:blipFill rotWithShape="1">
          <a:blip r:embed="rId3">
            <a:alphaModFix/>
          </a:blip>
          <a:srcRect/>
          <a:stretch/>
        </p:blipFill>
        <p:spPr>
          <a:xfrm>
            <a:off x="4800600" y="3876675"/>
            <a:ext cx="4038600" cy="22875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4"/>
          <p:cNvSpPr txBox="1">
            <a:spLocks noGrp="1"/>
          </p:cNvSpPr>
          <p:nvPr>
            <p:ph type="title"/>
          </p:nvPr>
        </p:nvSpPr>
        <p:spPr>
          <a:xfrm>
            <a:off x="457200" y="219075"/>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Lymphocytes</a:t>
            </a:r>
            <a:endParaRPr/>
          </a:p>
        </p:txBody>
      </p:sp>
      <p:sp>
        <p:nvSpPr>
          <p:cNvPr id="191" name="Google Shape;191;p14"/>
          <p:cNvSpPr txBox="1"/>
          <p:nvPr/>
        </p:nvSpPr>
        <p:spPr>
          <a:xfrm>
            <a:off x="457200" y="1752600"/>
            <a:ext cx="8153400" cy="252412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30% of all leukocytes </a:t>
            </a:r>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Made from stem cells, but are released from lymph nodes, thymus, spleen and bone marrow</a:t>
            </a:r>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Produce antibodies and destroy foreign cells found in infectious mononucleosis</a:t>
            </a:r>
            <a:endParaRPr/>
          </a:p>
          <a:p>
            <a:pPr marL="0" marR="0" lvl="0" indent="0" algn="l" rtl="0">
              <a:lnSpc>
                <a:spcPct val="100000"/>
              </a:lnSpc>
              <a:spcBef>
                <a:spcPts val="0"/>
              </a:spcBef>
              <a:spcAft>
                <a:spcPts val="0"/>
              </a:spcAft>
              <a:buNone/>
            </a:pPr>
            <a:endParaRPr sz="2800" b="0" i="0" u="none">
              <a:solidFill>
                <a:srgbClr val="000000"/>
              </a:solidFill>
              <a:latin typeface="Arial"/>
              <a:ea typeface="Arial"/>
              <a:cs typeface="Arial"/>
              <a:sym typeface="Arial"/>
            </a:endParaRPr>
          </a:p>
        </p:txBody>
      </p:sp>
      <p:pic>
        <p:nvPicPr>
          <p:cNvPr id="192" name="Google Shape;192;p14"/>
          <p:cNvPicPr preferRelativeResize="0"/>
          <p:nvPr/>
        </p:nvPicPr>
        <p:blipFill rotWithShape="1">
          <a:blip r:embed="rId3">
            <a:alphaModFix/>
          </a:blip>
          <a:srcRect b="34942"/>
          <a:stretch/>
        </p:blipFill>
        <p:spPr>
          <a:xfrm>
            <a:off x="3449637" y="4271962"/>
            <a:ext cx="5389562" cy="23669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5"/>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Monocyte</a:t>
            </a:r>
            <a:endParaRPr/>
          </a:p>
        </p:txBody>
      </p:sp>
      <p:sp>
        <p:nvSpPr>
          <p:cNvPr id="198" name="Google Shape;198;p15"/>
          <p:cNvSpPr txBox="1"/>
          <p:nvPr/>
        </p:nvSpPr>
        <p:spPr>
          <a:xfrm>
            <a:off x="228600" y="1676400"/>
            <a:ext cx="8305800" cy="13843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6% of WBC’s</a:t>
            </a:r>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Enter connective tissue</a:t>
            </a:r>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Eat bacteria, dead cells and other littering tissue</a:t>
            </a:r>
            <a:endParaRPr/>
          </a:p>
        </p:txBody>
      </p:sp>
      <p:pic>
        <p:nvPicPr>
          <p:cNvPr id="199" name="Google Shape;199;p15"/>
          <p:cNvPicPr preferRelativeResize="0"/>
          <p:nvPr/>
        </p:nvPicPr>
        <p:blipFill rotWithShape="1">
          <a:blip r:embed="rId3">
            <a:alphaModFix/>
          </a:blip>
          <a:srcRect t="4200" b="18751"/>
          <a:stretch/>
        </p:blipFill>
        <p:spPr>
          <a:xfrm>
            <a:off x="3733800" y="3581400"/>
            <a:ext cx="5105400" cy="2819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16"/>
          <p:cNvGrpSpPr/>
          <p:nvPr/>
        </p:nvGrpSpPr>
        <p:grpSpPr>
          <a:xfrm>
            <a:off x="685800" y="249237"/>
            <a:ext cx="7654925" cy="5867400"/>
            <a:chOff x="-321" y="0"/>
            <a:chExt cx="6157" cy="4173"/>
          </a:xfrm>
        </p:grpSpPr>
        <p:sp>
          <p:nvSpPr>
            <p:cNvPr id="206" name="Google Shape;206;p16"/>
            <p:cNvSpPr txBox="1"/>
            <p:nvPr/>
          </p:nvSpPr>
          <p:spPr>
            <a:xfrm>
              <a:off x="0" y="0"/>
              <a:ext cx="5760" cy="404"/>
            </a:xfrm>
            <a:prstGeom prst="rect">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3200"/>
                <a:buFont typeface="Arial"/>
                <a:buNone/>
              </a:pPr>
              <a:r>
                <a:rPr lang="en-US" sz="3200" b="1" i="0" u="none">
                  <a:solidFill>
                    <a:schemeClr val="dk2"/>
                  </a:solidFill>
                  <a:latin typeface="Arial"/>
                  <a:ea typeface="Arial"/>
                  <a:cs typeface="Arial"/>
                  <a:sym typeface="Arial"/>
                </a:rPr>
                <a:t>Organs of the Immune System </a:t>
              </a:r>
              <a:endParaRPr/>
            </a:p>
          </p:txBody>
        </p:sp>
        <p:pic>
          <p:nvPicPr>
            <p:cNvPr id="207" name="Google Shape;207;p16" descr="5"/>
            <p:cNvPicPr preferRelativeResize="0"/>
            <p:nvPr/>
          </p:nvPicPr>
          <p:blipFill rotWithShape="1">
            <a:blip r:embed="rId3">
              <a:alphaModFix/>
            </a:blip>
            <a:srcRect/>
            <a:stretch/>
          </p:blipFill>
          <p:spPr>
            <a:xfrm>
              <a:off x="2064" y="624"/>
              <a:ext cx="1676" cy="3549"/>
            </a:xfrm>
            <a:prstGeom prst="rect">
              <a:avLst/>
            </a:prstGeom>
            <a:noFill/>
            <a:ln w="9525" cap="flat" cmpd="sng">
              <a:solidFill>
                <a:schemeClr val="dk2"/>
              </a:solidFill>
              <a:prstDash val="solid"/>
              <a:miter lim="800000"/>
              <a:headEnd type="none" w="sm" len="sm"/>
              <a:tailEnd type="none" w="sm" len="sm"/>
            </a:ln>
          </p:spPr>
        </p:pic>
        <p:sp>
          <p:nvSpPr>
            <p:cNvPr id="208" name="Google Shape;208;p16"/>
            <p:cNvSpPr txBox="1"/>
            <p:nvPr/>
          </p:nvSpPr>
          <p:spPr>
            <a:xfrm>
              <a:off x="-321" y="995"/>
              <a:ext cx="2048"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r"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Tonsils and adenoids</a:t>
              </a:r>
              <a:endParaRPr/>
            </a:p>
          </p:txBody>
        </p:sp>
        <p:sp>
          <p:nvSpPr>
            <p:cNvPr id="209" name="Google Shape;209;p16"/>
            <p:cNvSpPr txBox="1"/>
            <p:nvPr/>
          </p:nvSpPr>
          <p:spPr>
            <a:xfrm>
              <a:off x="363" y="2013"/>
              <a:ext cx="1364"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r"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Lymph nodes</a:t>
              </a:r>
              <a:endParaRPr/>
            </a:p>
          </p:txBody>
        </p:sp>
        <p:sp>
          <p:nvSpPr>
            <p:cNvPr id="210" name="Google Shape;210;p16"/>
            <p:cNvSpPr txBox="1"/>
            <p:nvPr/>
          </p:nvSpPr>
          <p:spPr>
            <a:xfrm>
              <a:off x="384" y="3503"/>
              <a:ext cx="1343" cy="256"/>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r"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Bone marrow</a:t>
              </a:r>
              <a:endParaRPr/>
            </a:p>
          </p:txBody>
        </p:sp>
        <p:sp>
          <p:nvSpPr>
            <p:cNvPr id="211" name="Google Shape;211;p16"/>
            <p:cNvSpPr txBox="1"/>
            <p:nvPr/>
          </p:nvSpPr>
          <p:spPr>
            <a:xfrm>
              <a:off x="721" y="3018"/>
              <a:ext cx="1006"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r"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Appendix</a:t>
              </a:r>
              <a:endParaRPr/>
            </a:p>
          </p:txBody>
        </p:sp>
        <p:sp>
          <p:nvSpPr>
            <p:cNvPr id="212" name="Google Shape;212;p16"/>
            <p:cNvSpPr txBox="1"/>
            <p:nvPr/>
          </p:nvSpPr>
          <p:spPr>
            <a:xfrm>
              <a:off x="4033" y="3513"/>
              <a:ext cx="1803"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Lymphatic vessels</a:t>
              </a:r>
              <a:endParaRPr/>
            </a:p>
          </p:txBody>
        </p:sp>
        <p:sp>
          <p:nvSpPr>
            <p:cNvPr id="213" name="Google Shape;213;p16"/>
            <p:cNvSpPr txBox="1"/>
            <p:nvPr/>
          </p:nvSpPr>
          <p:spPr>
            <a:xfrm>
              <a:off x="4033" y="3265"/>
              <a:ext cx="1364"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Lymph nodes</a:t>
              </a:r>
              <a:endParaRPr/>
            </a:p>
          </p:txBody>
        </p:sp>
        <p:sp>
          <p:nvSpPr>
            <p:cNvPr id="214" name="Google Shape;214;p16"/>
            <p:cNvSpPr txBox="1"/>
            <p:nvPr/>
          </p:nvSpPr>
          <p:spPr>
            <a:xfrm>
              <a:off x="854" y="1729"/>
              <a:ext cx="873"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r"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Thymus</a:t>
              </a:r>
              <a:endParaRPr/>
            </a:p>
          </p:txBody>
        </p:sp>
        <p:sp>
          <p:nvSpPr>
            <p:cNvPr id="215" name="Google Shape;215;p16"/>
            <p:cNvSpPr txBox="1"/>
            <p:nvPr/>
          </p:nvSpPr>
          <p:spPr>
            <a:xfrm>
              <a:off x="4033" y="2819"/>
              <a:ext cx="1568"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Peyer’s patches</a:t>
              </a:r>
              <a:endParaRPr/>
            </a:p>
          </p:txBody>
        </p:sp>
        <p:sp>
          <p:nvSpPr>
            <p:cNvPr id="216" name="Google Shape;216;p16"/>
            <p:cNvSpPr txBox="1"/>
            <p:nvPr/>
          </p:nvSpPr>
          <p:spPr>
            <a:xfrm>
              <a:off x="4033" y="2345"/>
              <a:ext cx="771"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Spleen</a:t>
              </a:r>
              <a:endParaRPr/>
            </a:p>
          </p:txBody>
        </p:sp>
        <p:sp>
          <p:nvSpPr>
            <p:cNvPr id="217" name="Google Shape;217;p16"/>
            <p:cNvSpPr txBox="1"/>
            <p:nvPr/>
          </p:nvSpPr>
          <p:spPr>
            <a:xfrm>
              <a:off x="4033" y="1425"/>
              <a:ext cx="1803"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Lymphatic vessels</a:t>
              </a:r>
              <a:endParaRPr/>
            </a:p>
          </p:txBody>
        </p:sp>
        <p:cxnSp>
          <p:nvCxnSpPr>
            <p:cNvPr id="218" name="Google Shape;218;p16"/>
            <p:cNvCxnSpPr/>
            <p:nvPr/>
          </p:nvCxnSpPr>
          <p:spPr>
            <a:xfrm rot="10800000">
              <a:off x="1728" y="1104"/>
              <a:ext cx="1248" cy="0"/>
            </a:xfrm>
            <a:prstGeom prst="straightConnector1">
              <a:avLst/>
            </a:prstGeom>
            <a:noFill/>
            <a:ln w="25400" cap="flat" cmpd="sng">
              <a:solidFill>
                <a:schemeClr val="dk2"/>
              </a:solidFill>
              <a:prstDash val="solid"/>
              <a:miter lim="800000"/>
              <a:headEnd type="none" w="med" len="med"/>
              <a:tailEnd type="none" w="med" len="med"/>
            </a:ln>
          </p:spPr>
        </p:cxnSp>
        <p:cxnSp>
          <p:nvCxnSpPr>
            <p:cNvPr id="219" name="Google Shape;219;p16"/>
            <p:cNvCxnSpPr/>
            <p:nvPr/>
          </p:nvCxnSpPr>
          <p:spPr>
            <a:xfrm rot="10800000">
              <a:off x="1728" y="2126"/>
              <a:ext cx="624" cy="0"/>
            </a:xfrm>
            <a:prstGeom prst="straightConnector1">
              <a:avLst/>
            </a:prstGeom>
            <a:noFill/>
            <a:ln w="25400" cap="flat" cmpd="sng">
              <a:solidFill>
                <a:schemeClr val="dk2"/>
              </a:solidFill>
              <a:prstDash val="solid"/>
              <a:miter lim="800000"/>
              <a:headEnd type="none" w="med" len="med"/>
              <a:tailEnd type="none" w="med" len="med"/>
            </a:ln>
          </p:spPr>
        </p:cxnSp>
        <p:cxnSp>
          <p:nvCxnSpPr>
            <p:cNvPr id="220" name="Google Shape;220;p16"/>
            <p:cNvCxnSpPr/>
            <p:nvPr/>
          </p:nvCxnSpPr>
          <p:spPr>
            <a:xfrm rot="10800000">
              <a:off x="1728" y="1824"/>
              <a:ext cx="1157" cy="0"/>
            </a:xfrm>
            <a:prstGeom prst="straightConnector1">
              <a:avLst/>
            </a:prstGeom>
            <a:noFill/>
            <a:ln w="25400" cap="flat" cmpd="sng">
              <a:solidFill>
                <a:schemeClr val="dk2"/>
              </a:solidFill>
              <a:prstDash val="solid"/>
              <a:miter lim="800000"/>
              <a:headEnd type="none" w="med" len="med"/>
              <a:tailEnd type="none" w="med" len="med"/>
            </a:ln>
          </p:spPr>
        </p:cxnSp>
        <p:cxnSp>
          <p:nvCxnSpPr>
            <p:cNvPr id="221" name="Google Shape;221;p16"/>
            <p:cNvCxnSpPr/>
            <p:nvPr/>
          </p:nvCxnSpPr>
          <p:spPr>
            <a:xfrm rot="10800000">
              <a:off x="1728" y="3120"/>
              <a:ext cx="960" cy="0"/>
            </a:xfrm>
            <a:prstGeom prst="straightConnector1">
              <a:avLst/>
            </a:prstGeom>
            <a:noFill/>
            <a:ln w="25400" cap="flat" cmpd="sng">
              <a:solidFill>
                <a:schemeClr val="dk2"/>
              </a:solidFill>
              <a:prstDash val="solid"/>
              <a:miter lim="800000"/>
              <a:headEnd type="none" w="med" len="med"/>
              <a:tailEnd type="none" w="med" len="med"/>
            </a:ln>
          </p:spPr>
        </p:cxnSp>
        <p:cxnSp>
          <p:nvCxnSpPr>
            <p:cNvPr id="222" name="Google Shape;222;p16"/>
            <p:cNvCxnSpPr/>
            <p:nvPr/>
          </p:nvCxnSpPr>
          <p:spPr>
            <a:xfrm rot="10800000">
              <a:off x="1728" y="3621"/>
              <a:ext cx="819" cy="0"/>
            </a:xfrm>
            <a:prstGeom prst="straightConnector1">
              <a:avLst/>
            </a:prstGeom>
            <a:noFill/>
            <a:ln w="25400" cap="flat" cmpd="sng">
              <a:solidFill>
                <a:schemeClr val="dk2"/>
              </a:solidFill>
              <a:prstDash val="solid"/>
              <a:miter lim="800000"/>
              <a:headEnd type="none" w="med" len="med"/>
              <a:tailEnd type="none" w="med" len="med"/>
            </a:ln>
          </p:spPr>
        </p:cxnSp>
        <p:cxnSp>
          <p:nvCxnSpPr>
            <p:cNvPr id="223" name="Google Shape;223;p16"/>
            <p:cNvCxnSpPr/>
            <p:nvPr/>
          </p:nvCxnSpPr>
          <p:spPr>
            <a:xfrm rot="10800000">
              <a:off x="3066" y="3621"/>
              <a:ext cx="966" cy="0"/>
            </a:xfrm>
            <a:prstGeom prst="straightConnector1">
              <a:avLst/>
            </a:prstGeom>
            <a:noFill/>
            <a:ln w="25400" cap="flat" cmpd="sng">
              <a:solidFill>
                <a:schemeClr val="dk2"/>
              </a:solidFill>
              <a:prstDash val="solid"/>
              <a:miter lim="800000"/>
              <a:headEnd type="none" w="med" len="med"/>
              <a:tailEnd type="none" w="med" len="med"/>
            </a:ln>
          </p:spPr>
        </p:cxnSp>
        <p:cxnSp>
          <p:nvCxnSpPr>
            <p:cNvPr id="224" name="Google Shape;224;p16"/>
            <p:cNvCxnSpPr/>
            <p:nvPr/>
          </p:nvCxnSpPr>
          <p:spPr>
            <a:xfrm rot="10800000">
              <a:off x="3029" y="3360"/>
              <a:ext cx="1003" cy="0"/>
            </a:xfrm>
            <a:prstGeom prst="straightConnector1">
              <a:avLst/>
            </a:prstGeom>
            <a:noFill/>
            <a:ln w="25400" cap="flat" cmpd="sng">
              <a:solidFill>
                <a:schemeClr val="dk2"/>
              </a:solidFill>
              <a:prstDash val="solid"/>
              <a:miter lim="800000"/>
              <a:headEnd type="none" w="med" len="med"/>
              <a:tailEnd type="none" w="med" len="med"/>
            </a:ln>
          </p:spPr>
        </p:cxnSp>
        <p:cxnSp>
          <p:nvCxnSpPr>
            <p:cNvPr id="225" name="Google Shape;225;p16"/>
            <p:cNvCxnSpPr/>
            <p:nvPr/>
          </p:nvCxnSpPr>
          <p:spPr>
            <a:xfrm rot="10800000">
              <a:off x="3147" y="2928"/>
              <a:ext cx="885" cy="0"/>
            </a:xfrm>
            <a:prstGeom prst="straightConnector1">
              <a:avLst/>
            </a:prstGeom>
            <a:noFill/>
            <a:ln w="25400" cap="flat" cmpd="sng">
              <a:solidFill>
                <a:schemeClr val="dk2"/>
              </a:solidFill>
              <a:prstDash val="solid"/>
              <a:miter lim="800000"/>
              <a:headEnd type="none" w="med" len="med"/>
              <a:tailEnd type="none" w="med" len="med"/>
            </a:ln>
          </p:spPr>
        </p:cxnSp>
        <p:cxnSp>
          <p:nvCxnSpPr>
            <p:cNvPr id="226" name="Google Shape;226;p16"/>
            <p:cNvCxnSpPr/>
            <p:nvPr/>
          </p:nvCxnSpPr>
          <p:spPr>
            <a:xfrm rot="10800000">
              <a:off x="3249" y="2448"/>
              <a:ext cx="783" cy="0"/>
            </a:xfrm>
            <a:prstGeom prst="straightConnector1">
              <a:avLst/>
            </a:prstGeom>
            <a:noFill/>
            <a:ln w="25400" cap="flat" cmpd="sng">
              <a:solidFill>
                <a:schemeClr val="dk2"/>
              </a:solidFill>
              <a:prstDash val="solid"/>
              <a:miter lim="800000"/>
              <a:headEnd type="none" w="med" len="med"/>
              <a:tailEnd type="none" w="med" len="med"/>
            </a:ln>
          </p:spPr>
        </p:cxnSp>
        <p:cxnSp>
          <p:nvCxnSpPr>
            <p:cNvPr id="227" name="Google Shape;227;p16"/>
            <p:cNvCxnSpPr/>
            <p:nvPr/>
          </p:nvCxnSpPr>
          <p:spPr>
            <a:xfrm rot="10800000">
              <a:off x="2884" y="1536"/>
              <a:ext cx="1148" cy="0"/>
            </a:xfrm>
            <a:prstGeom prst="straightConnector1">
              <a:avLst/>
            </a:prstGeom>
            <a:noFill/>
            <a:ln w="25400" cap="flat" cmpd="sng">
              <a:solidFill>
                <a:schemeClr val="dk2"/>
              </a:solidFill>
              <a:prstDash val="solid"/>
              <a:miter lim="800000"/>
              <a:headEnd type="none" w="med" len="med"/>
              <a:tailEnd type="none" w="med" len="med"/>
            </a:ln>
          </p:spPr>
        </p:cxnSp>
        <p:cxnSp>
          <p:nvCxnSpPr>
            <p:cNvPr id="228" name="Google Shape;228;p16"/>
            <p:cNvCxnSpPr/>
            <p:nvPr/>
          </p:nvCxnSpPr>
          <p:spPr>
            <a:xfrm rot="10800000">
              <a:off x="3013" y="1303"/>
              <a:ext cx="1019" cy="0"/>
            </a:xfrm>
            <a:prstGeom prst="straightConnector1">
              <a:avLst/>
            </a:prstGeom>
            <a:noFill/>
            <a:ln w="25400" cap="flat" cmpd="sng">
              <a:solidFill>
                <a:schemeClr val="dk2"/>
              </a:solidFill>
              <a:prstDash val="solid"/>
              <a:miter lim="800000"/>
              <a:headEnd type="none" w="med" len="med"/>
              <a:tailEnd type="none" w="med" len="med"/>
            </a:ln>
          </p:spPr>
        </p:cxnSp>
        <p:sp>
          <p:nvSpPr>
            <p:cNvPr id="229" name="Google Shape;229;p16"/>
            <p:cNvSpPr txBox="1"/>
            <p:nvPr/>
          </p:nvSpPr>
          <p:spPr>
            <a:xfrm>
              <a:off x="4033" y="1195"/>
              <a:ext cx="1364" cy="25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Lymph nodes</a:t>
              </a:r>
              <a:endParaRPr/>
            </a:p>
          </p:txBody>
        </p:sp>
      </p:grpSp>
      <p:sp>
        <p:nvSpPr>
          <p:cNvPr id="230" name="Google Shape;230;p16"/>
          <p:cNvSpPr/>
          <p:nvPr/>
        </p:nvSpPr>
        <p:spPr>
          <a:xfrm rot="9480000">
            <a:off x="7848600" y="1600200"/>
            <a:ext cx="685800" cy="304800"/>
          </a:xfrm>
          <a:prstGeom prst="rightArrow">
            <a:avLst>
              <a:gd name="adj1" fmla="val 50000"/>
              <a:gd name="adj2" fmla="val 50000"/>
            </a:avLst>
          </a:prstGeom>
          <a:solidFill>
            <a:srgbClr val="FF0000"/>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31" name="Google Shape;231;p16"/>
          <p:cNvSpPr txBox="1"/>
          <p:nvPr/>
        </p:nvSpPr>
        <p:spPr>
          <a:xfrm>
            <a:off x="685800" y="5791200"/>
            <a:ext cx="5334000" cy="758825"/>
          </a:xfrm>
          <a:prstGeom prst="rect">
            <a:avLst/>
          </a:prstGeom>
          <a:solidFill>
            <a:srgbClr val="FFCCFF"/>
          </a:solidFill>
          <a:ln w="9525"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2"/>
              </a:buClr>
              <a:buSzPts val="1800"/>
              <a:buFont typeface="Arial"/>
              <a:buNone/>
            </a:pPr>
            <a:r>
              <a:rPr lang="en-US" sz="1800" b="0" i="1" u="sng">
                <a:solidFill>
                  <a:schemeClr val="dk2"/>
                </a:solidFill>
                <a:latin typeface="Arial"/>
                <a:ea typeface="Arial"/>
                <a:cs typeface="Arial"/>
                <a:sym typeface="Arial"/>
              </a:rPr>
              <a:t>Bone marrow</a:t>
            </a:r>
            <a:r>
              <a:rPr lang="en-US" sz="1800" b="0" i="0" u="none">
                <a:solidFill>
                  <a:schemeClr val="dk2"/>
                </a:solidFill>
                <a:latin typeface="Arial"/>
                <a:ea typeface="Arial"/>
                <a:cs typeface="Arial"/>
                <a:sym typeface="Arial"/>
              </a:rPr>
              <a:t>, the soft tissue in the hollow center of bones, is the ultimate source of all blood cells, including the immune cells.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7"/>
          <p:cNvSpPr txBox="1"/>
          <p:nvPr/>
        </p:nvSpPr>
        <p:spPr>
          <a:xfrm>
            <a:off x="0" y="166687"/>
            <a:ext cx="9144000" cy="5238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3200"/>
              <a:buFont typeface="Arial"/>
              <a:buNone/>
            </a:pPr>
            <a:r>
              <a:rPr lang="en-US" sz="3200" b="1" i="0" u="none">
                <a:solidFill>
                  <a:schemeClr val="dk2"/>
                </a:solidFill>
                <a:latin typeface="Arial"/>
                <a:ea typeface="Arial"/>
                <a:cs typeface="Arial"/>
                <a:sym typeface="Arial"/>
              </a:rPr>
              <a:t>Lymphatic System </a:t>
            </a:r>
            <a:endParaRPr/>
          </a:p>
        </p:txBody>
      </p:sp>
      <p:sp>
        <p:nvSpPr>
          <p:cNvPr id="238" name="Google Shape;238;p17"/>
          <p:cNvSpPr txBox="1"/>
          <p:nvPr/>
        </p:nvSpPr>
        <p:spPr>
          <a:xfrm>
            <a:off x="381000" y="792162"/>
            <a:ext cx="8153400" cy="1187450"/>
          </a:xfrm>
          <a:prstGeom prst="rect">
            <a:avLst/>
          </a:prstGeom>
          <a:solidFill>
            <a:srgbClr val="FFCC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a:solidFill>
                  <a:srgbClr val="000000"/>
                </a:solidFill>
                <a:latin typeface="Arial"/>
                <a:ea typeface="Arial"/>
                <a:cs typeface="Arial"/>
                <a:sym typeface="Arial"/>
              </a:rPr>
              <a:t>The organs of your immune system are connected with one another and with other organs of the body by a network of lymphatic vessels.</a:t>
            </a:r>
            <a:r>
              <a:rPr lang="en-US" sz="2000" b="1" i="0" u="none">
                <a:solidFill>
                  <a:srgbClr val="000000"/>
                </a:solidFill>
                <a:latin typeface="Arial"/>
                <a:ea typeface="Arial"/>
                <a:cs typeface="Arial"/>
                <a:sym typeface="Arial"/>
              </a:rPr>
              <a:t> </a:t>
            </a:r>
            <a:endParaRPr/>
          </a:p>
        </p:txBody>
      </p:sp>
      <p:sp>
        <p:nvSpPr>
          <p:cNvPr id="239" name="Google Shape;239;p17"/>
          <p:cNvSpPr txBox="1"/>
          <p:nvPr/>
        </p:nvSpPr>
        <p:spPr>
          <a:xfrm>
            <a:off x="3276600" y="6172200"/>
            <a:ext cx="2590800" cy="685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240" name="Google Shape;240;p17" descr="art-chap2"/>
          <p:cNvPicPr preferRelativeResize="0"/>
          <p:nvPr/>
        </p:nvPicPr>
        <p:blipFill rotWithShape="1">
          <a:blip r:embed="rId3">
            <a:alphaModFix/>
          </a:blip>
          <a:srcRect t="3157"/>
          <a:stretch/>
        </p:blipFill>
        <p:spPr>
          <a:xfrm>
            <a:off x="585787" y="1944687"/>
            <a:ext cx="4670425" cy="47228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8" descr="6"/>
          <p:cNvPicPr preferRelativeResize="0"/>
          <p:nvPr/>
        </p:nvPicPr>
        <p:blipFill rotWithShape="1">
          <a:blip r:embed="rId3">
            <a:alphaModFix/>
          </a:blip>
          <a:srcRect/>
          <a:stretch/>
        </p:blipFill>
        <p:spPr>
          <a:xfrm>
            <a:off x="381000" y="2514600"/>
            <a:ext cx="3810000" cy="3252787"/>
          </a:xfrm>
          <a:prstGeom prst="rect">
            <a:avLst/>
          </a:prstGeom>
          <a:noFill/>
          <a:ln>
            <a:noFill/>
          </a:ln>
        </p:spPr>
      </p:pic>
      <p:sp>
        <p:nvSpPr>
          <p:cNvPr id="247" name="Google Shape;247;p18"/>
          <p:cNvSpPr txBox="1"/>
          <p:nvPr/>
        </p:nvSpPr>
        <p:spPr>
          <a:xfrm>
            <a:off x="0" y="155575"/>
            <a:ext cx="9144000" cy="6413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Lymphatic System </a:t>
            </a:r>
            <a:endParaRPr/>
          </a:p>
        </p:txBody>
      </p:sp>
      <p:sp>
        <p:nvSpPr>
          <p:cNvPr id="248" name="Google Shape;248;p18"/>
          <p:cNvSpPr txBox="1"/>
          <p:nvPr/>
        </p:nvSpPr>
        <p:spPr>
          <a:xfrm>
            <a:off x="0" y="5029200"/>
            <a:ext cx="1568450" cy="35877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Lymph node</a:t>
            </a:r>
            <a:endParaRPr/>
          </a:p>
        </p:txBody>
      </p:sp>
      <p:sp>
        <p:nvSpPr>
          <p:cNvPr id="249" name="Google Shape;249;p18"/>
          <p:cNvSpPr txBox="1"/>
          <p:nvPr/>
        </p:nvSpPr>
        <p:spPr>
          <a:xfrm>
            <a:off x="1752600" y="5257800"/>
            <a:ext cx="2114550" cy="358775"/>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Lymphatic vessel</a:t>
            </a:r>
            <a:endParaRPr/>
          </a:p>
        </p:txBody>
      </p:sp>
      <p:cxnSp>
        <p:nvCxnSpPr>
          <p:cNvPr id="250" name="Google Shape;250;p18"/>
          <p:cNvCxnSpPr/>
          <p:nvPr/>
        </p:nvCxnSpPr>
        <p:spPr>
          <a:xfrm rot="10800000" flipH="1">
            <a:off x="457200" y="3733800"/>
            <a:ext cx="1368425" cy="1309687"/>
          </a:xfrm>
          <a:prstGeom prst="straightConnector1">
            <a:avLst/>
          </a:prstGeom>
          <a:noFill/>
          <a:ln w="25400" cap="flat" cmpd="sng">
            <a:solidFill>
              <a:schemeClr val="dk2"/>
            </a:solidFill>
            <a:prstDash val="solid"/>
            <a:miter lim="800000"/>
            <a:headEnd type="none" w="med" len="med"/>
            <a:tailEnd type="none" w="med" len="med"/>
          </a:ln>
        </p:spPr>
      </p:cxnSp>
      <p:cxnSp>
        <p:nvCxnSpPr>
          <p:cNvPr id="251" name="Google Shape;251;p18"/>
          <p:cNvCxnSpPr/>
          <p:nvPr/>
        </p:nvCxnSpPr>
        <p:spPr>
          <a:xfrm rot="10800000">
            <a:off x="2590800" y="4495800"/>
            <a:ext cx="835025" cy="798512"/>
          </a:xfrm>
          <a:prstGeom prst="straightConnector1">
            <a:avLst/>
          </a:prstGeom>
          <a:noFill/>
          <a:ln w="25400" cap="flat" cmpd="sng">
            <a:solidFill>
              <a:schemeClr val="dk2"/>
            </a:solidFill>
            <a:prstDash val="solid"/>
            <a:miter lim="800000"/>
            <a:headEnd type="none" w="med" len="med"/>
            <a:tailEnd type="none" w="med" len="med"/>
          </a:ln>
        </p:spPr>
      </p:cxnSp>
      <p:sp>
        <p:nvSpPr>
          <p:cNvPr id="252" name="Google Shape;252;p18"/>
          <p:cNvSpPr txBox="1"/>
          <p:nvPr/>
        </p:nvSpPr>
        <p:spPr>
          <a:xfrm>
            <a:off x="381000" y="876300"/>
            <a:ext cx="8153400" cy="1187450"/>
          </a:xfrm>
          <a:prstGeom prst="rect">
            <a:avLst/>
          </a:prstGeom>
          <a:solidFill>
            <a:srgbClr val="FFCC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a:solidFill>
                  <a:srgbClr val="000000"/>
                </a:solidFill>
                <a:latin typeface="Arial"/>
                <a:ea typeface="Arial"/>
                <a:cs typeface="Arial"/>
                <a:sym typeface="Arial"/>
              </a:rPr>
              <a:t>The organs of your immune system are connected with one another and with other organs of the body by a network of lymphatic vessels.</a:t>
            </a:r>
            <a:r>
              <a:rPr lang="en-US" sz="2000" b="1" i="0" u="none">
                <a:solidFill>
                  <a:srgbClr val="000000"/>
                </a:solidFill>
                <a:latin typeface="Arial"/>
                <a:ea typeface="Arial"/>
                <a:cs typeface="Arial"/>
                <a:sym typeface="Arial"/>
              </a:rPr>
              <a:t> </a:t>
            </a:r>
            <a:endParaRPr/>
          </a:p>
        </p:txBody>
      </p:sp>
      <p:sp>
        <p:nvSpPr>
          <p:cNvPr id="253" name="Google Shape;253;p18"/>
          <p:cNvSpPr txBox="1"/>
          <p:nvPr/>
        </p:nvSpPr>
        <p:spPr>
          <a:xfrm>
            <a:off x="4114800" y="2057400"/>
            <a:ext cx="4572000" cy="545782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AutoNum type="arabicPeriod"/>
            </a:pPr>
            <a:r>
              <a:rPr lang="en-US" sz="2000" b="1" i="0" u="none">
                <a:solidFill>
                  <a:srgbClr val="000000"/>
                </a:solidFill>
                <a:latin typeface="Arial"/>
                <a:ea typeface="Arial"/>
                <a:cs typeface="Arial"/>
                <a:sym typeface="Arial"/>
              </a:rPr>
              <a:t>Lymphatic </a:t>
            </a:r>
            <a:r>
              <a:rPr lang="en-US" sz="2000" b="1" i="0" u="none">
                <a:solidFill>
                  <a:srgbClr val="FF0000"/>
                </a:solidFill>
                <a:latin typeface="Arial"/>
                <a:ea typeface="Arial"/>
                <a:cs typeface="Arial"/>
                <a:sym typeface="Arial"/>
              </a:rPr>
              <a:t>vessels</a:t>
            </a:r>
            <a:r>
              <a:rPr lang="en-US" sz="2000" b="1" i="0" u="none">
                <a:solidFill>
                  <a:srgbClr val="000000"/>
                </a:solidFill>
                <a:latin typeface="Arial"/>
                <a:ea typeface="Arial"/>
                <a:cs typeface="Arial"/>
                <a:sym typeface="Arial"/>
              </a:rPr>
              <a:t> closely parallels the body’s veins and arteries</a:t>
            </a:r>
            <a:endParaRPr/>
          </a:p>
          <a:p>
            <a:pPr marL="800100" marR="0" lvl="1" indent="-34290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Arial"/>
                <a:ea typeface="Arial"/>
                <a:cs typeface="Arial"/>
                <a:sym typeface="Arial"/>
              </a:rPr>
              <a:t>Lymphatic vessels carry </a:t>
            </a:r>
            <a:r>
              <a:rPr lang="en-US" sz="1800" b="1" i="1" u="none" strike="noStrike" cap="none">
                <a:solidFill>
                  <a:srgbClr val="000000"/>
                </a:solidFill>
                <a:latin typeface="Arial"/>
                <a:ea typeface="Arial"/>
                <a:cs typeface="Arial"/>
                <a:sym typeface="Arial"/>
              </a:rPr>
              <a:t>lymph</a:t>
            </a:r>
            <a:r>
              <a:rPr lang="en-US" sz="1800" b="1" i="0" u="none" strike="noStrike" cap="none">
                <a:solidFill>
                  <a:srgbClr val="000000"/>
                </a:solidFill>
                <a:latin typeface="Arial"/>
                <a:ea typeface="Arial"/>
                <a:cs typeface="Arial"/>
                <a:sym typeface="Arial"/>
              </a:rPr>
              <a:t>, a clear fluid that bathes the body’s tissues</a:t>
            </a:r>
            <a:endParaRPr/>
          </a:p>
          <a:p>
            <a:pPr marL="800100" marR="0" lvl="1" indent="-228600" algn="l" rtl="0">
              <a:lnSpc>
                <a:spcPct val="100000"/>
              </a:lnSpc>
              <a:spcBef>
                <a:spcPts val="0"/>
              </a:spcBef>
              <a:spcAft>
                <a:spcPts val="0"/>
              </a:spcAft>
              <a:buClr>
                <a:schemeClr val="lt1"/>
              </a:buClr>
              <a:buSzPts val="1800"/>
              <a:buFont typeface="Arial"/>
              <a:buNone/>
            </a:pPr>
            <a:endParaRPr sz="1800" b="1" i="0" u="none" strike="noStrike" cap="none">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Cells/fluids are exchanged between blood and lymphatic vessels, </a:t>
            </a:r>
            <a:r>
              <a:rPr lang="en-US" sz="2000" b="1" i="0" u="none" strike="noStrike" cap="none">
                <a:solidFill>
                  <a:srgbClr val="FF0000"/>
                </a:solidFill>
                <a:latin typeface="Arial"/>
                <a:ea typeface="Arial"/>
                <a:cs typeface="Arial"/>
                <a:sym typeface="Arial"/>
              </a:rPr>
              <a:t>enabling the lymphatic system to monitor the body for invading microbes</a:t>
            </a:r>
            <a:r>
              <a:rPr lang="en-US" sz="2000" b="1" i="0" u="none" strike="noStrike" cap="none">
                <a:solidFill>
                  <a:srgbClr val="000000"/>
                </a:solidFill>
                <a:latin typeface="Arial"/>
                <a:ea typeface="Arial"/>
                <a:cs typeface="Arial"/>
                <a:sym typeface="Arial"/>
              </a:rPr>
              <a:t>. </a:t>
            </a:r>
            <a:endParaRPr/>
          </a:p>
          <a:p>
            <a:pPr marL="342900" marR="0" lvl="0" indent="-342900" algn="l" rtl="0">
              <a:lnSpc>
                <a:spcPct val="100000"/>
              </a:lnSpc>
              <a:spcBef>
                <a:spcPts val="0"/>
              </a:spcBef>
              <a:spcAft>
                <a:spcPts val="0"/>
              </a:spcAft>
              <a:buClr>
                <a:srgbClr val="000000"/>
              </a:buClr>
              <a:buSzPts val="2000"/>
              <a:buFont typeface="Arial"/>
              <a:buNone/>
            </a:pPr>
            <a:r>
              <a:rPr lang="en-US" sz="2000" b="1" i="0" u="none">
                <a:solidFill>
                  <a:srgbClr val="000000"/>
                </a:solidFill>
                <a:latin typeface="Arial"/>
                <a:ea typeface="Arial"/>
                <a:cs typeface="Arial"/>
                <a:sym typeface="Arial"/>
              </a:rPr>
              <a:t>2.  Lymph </a:t>
            </a:r>
            <a:r>
              <a:rPr lang="en-US" sz="2000" b="1" i="0" u="none">
                <a:solidFill>
                  <a:srgbClr val="FF0000"/>
                </a:solidFill>
                <a:latin typeface="Arial"/>
                <a:ea typeface="Arial"/>
                <a:cs typeface="Arial"/>
                <a:sym typeface="Arial"/>
              </a:rPr>
              <a:t>nodes</a:t>
            </a:r>
            <a:r>
              <a:rPr lang="en-US" sz="2000" b="1" i="0" u="none">
                <a:solidFill>
                  <a:srgbClr val="000000"/>
                </a:solidFill>
                <a:latin typeface="Arial"/>
                <a:ea typeface="Arial"/>
                <a:cs typeface="Arial"/>
                <a:sym typeface="Arial"/>
              </a:rPr>
              <a:t> contain high levels of immune cells</a:t>
            </a:r>
            <a:endParaRPr/>
          </a:p>
          <a:p>
            <a:pPr marL="800100" marR="0" lvl="1" indent="-215900" algn="l" rtl="0">
              <a:lnSpc>
                <a:spcPct val="100000"/>
              </a:lnSpc>
              <a:spcBef>
                <a:spcPts val="0"/>
              </a:spcBef>
              <a:spcAft>
                <a:spcPts val="0"/>
              </a:spcAft>
              <a:buClr>
                <a:schemeClr val="lt1"/>
              </a:buClr>
              <a:buSzPts val="2000"/>
              <a:buFont typeface="Arial"/>
              <a:buNone/>
            </a:pPr>
            <a:endParaRPr sz="2000" b="1"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lt1"/>
              </a:buClr>
              <a:buSzPts val="2000"/>
              <a:buFont typeface="Arial"/>
              <a:buNone/>
            </a:pPr>
            <a:endParaRPr sz="2000" b="1"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a:solidFill>
                <a:srgbClr val="000000"/>
              </a:solidFill>
              <a:latin typeface="Arial"/>
              <a:ea typeface="Arial"/>
              <a:cs typeface="Arial"/>
              <a:sym typeface="Arial"/>
            </a:endParaRPr>
          </a:p>
        </p:txBody>
      </p:sp>
      <p:sp>
        <p:nvSpPr>
          <p:cNvPr id="254" name="Google Shape;254;p18"/>
          <p:cNvSpPr txBox="1"/>
          <p:nvPr/>
        </p:nvSpPr>
        <p:spPr>
          <a:xfrm>
            <a:off x="3276600" y="6172200"/>
            <a:ext cx="2590800" cy="685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9"/>
          <p:cNvSpPr txBox="1">
            <a:spLocks noGrp="1"/>
          </p:cNvSpPr>
          <p:nvPr>
            <p:ph type="body" idx="1"/>
          </p:nvPr>
        </p:nvSpPr>
        <p:spPr>
          <a:xfrm>
            <a:off x="234950" y="728662"/>
            <a:ext cx="5226050" cy="351155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663300"/>
              </a:buClr>
              <a:buSzPts val="2100"/>
              <a:buFont typeface="Noto Sans Symbols"/>
              <a:buChar char="●"/>
            </a:pPr>
            <a:r>
              <a:rPr lang="en-US" sz="2800" b="0" i="0" u="none">
                <a:solidFill>
                  <a:srgbClr val="000000"/>
                </a:solidFill>
                <a:latin typeface="Times New Roman"/>
                <a:ea typeface="Times New Roman"/>
                <a:cs typeface="Times New Roman"/>
                <a:sym typeface="Times New Roman"/>
              </a:rPr>
              <a:t>Remove cellular debris and respond to invasion by foreign pathogens</a:t>
            </a:r>
            <a:endParaRPr/>
          </a:p>
          <a:p>
            <a:pPr marL="742950" lvl="1" indent="-285750" algn="l" rtl="0">
              <a:lnSpc>
                <a:spcPct val="90000"/>
              </a:lnSpc>
              <a:spcBef>
                <a:spcPts val="480"/>
              </a:spcBef>
              <a:spcAft>
                <a:spcPts val="0"/>
              </a:spcAft>
              <a:buClr>
                <a:srgbClr val="663300"/>
              </a:buClr>
              <a:buSzPts val="1800"/>
              <a:buFont typeface="Noto Sans Symbols"/>
              <a:buChar char="●"/>
            </a:pPr>
            <a:r>
              <a:rPr lang="en-US" sz="2400" b="0" i="0" u="none">
                <a:solidFill>
                  <a:srgbClr val="000000"/>
                </a:solidFill>
                <a:latin typeface="Times New Roman"/>
                <a:ea typeface="Times New Roman"/>
                <a:cs typeface="Times New Roman"/>
                <a:sym typeface="Times New Roman"/>
              </a:rPr>
              <a:t>Monocyte-macrophage system - Fixed and free</a:t>
            </a:r>
            <a:endParaRPr/>
          </a:p>
          <a:p>
            <a:pPr marL="742950" lvl="1" indent="-285750" algn="l" rtl="0">
              <a:lnSpc>
                <a:spcPct val="90000"/>
              </a:lnSpc>
              <a:spcBef>
                <a:spcPts val="480"/>
              </a:spcBef>
              <a:spcAft>
                <a:spcPts val="0"/>
              </a:spcAft>
              <a:buClr>
                <a:srgbClr val="663300"/>
              </a:buClr>
              <a:buSzPts val="1800"/>
              <a:buFont typeface="Noto Sans Symbols"/>
              <a:buChar char="●"/>
            </a:pPr>
            <a:r>
              <a:rPr lang="en-US" sz="2400" b="0" i="0" u="none">
                <a:solidFill>
                  <a:srgbClr val="000000"/>
                </a:solidFill>
                <a:latin typeface="Times New Roman"/>
                <a:ea typeface="Times New Roman"/>
                <a:cs typeface="Times New Roman"/>
                <a:sym typeface="Times New Roman"/>
              </a:rPr>
              <a:t>Microphages – Neutrophils and eosinophils</a:t>
            </a:r>
            <a:endParaRPr/>
          </a:p>
          <a:p>
            <a:pPr marL="742950" lvl="1" indent="-285750" algn="l" rtl="0">
              <a:lnSpc>
                <a:spcPct val="90000"/>
              </a:lnSpc>
              <a:spcBef>
                <a:spcPts val="480"/>
              </a:spcBef>
              <a:spcAft>
                <a:spcPts val="0"/>
              </a:spcAft>
              <a:buClr>
                <a:srgbClr val="663300"/>
              </a:buClr>
              <a:buSzPts val="1800"/>
              <a:buFont typeface="Noto Sans Symbols"/>
              <a:buChar char="●"/>
            </a:pPr>
            <a:r>
              <a:rPr lang="en-US" sz="2400" b="0" i="0" u="none">
                <a:solidFill>
                  <a:srgbClr val="000000"/>
                </a:solidFill>
                <a:latin typeface="Times New Roman"/>
                <a:ea typeface="Times New Roman"/>
                <a:cs typeface="Times New Roman"/>
                <a:sym typeface="Times New Roman"/>
              </a:rPr>
              <a:t>Move by diapedesis</a:t>
            </a:r>
            <a:endParaRPr/>
          </a:p>
          <a:p>
            <a:pPr marL="742950" lvl="1" indent="-285750" algn="l" rtl="0">
              <a:lnSpc>
                <a:spcPct val="90000"/>
              </a:lnSpc>
              <a:spcBef>
                <a:spcPts val="480"/>
              </a:spcBef>
              <a:spcAft>
                <a:spcPts val="0"/>
              </a:spcAft>
              <a:buClr>
                <a:srgbClr val="663300"/>
              </a:buClr>
              <a:buSzPts val="1800"/>
              <a:buFont typeface="Noto Sans Symbols"/>
              <a:buChar char="●"/>
            </a:pPr>
            <a:r>
              <a:rPr lang="en-US" sz="2400" b="0" i="0" u="none">
                <a:solidFill>
                  <a:srgbClr val="000000"/>
                </a:solidFill>
                <a:latin typeface="Times New Roman"/>
                <a:ea typeface="Times New Roman"/>
                <a:cs typeface="Times New Roman"/>
                <a:sym typeface="Times New Roman"/>
              </a:rPr>
              <a:t>Exhibit chemotaxis</a:t>
            </a:r>
            <a:endParaRPr/>
          </a:p>
        </p:txBody>
      </p:sp>
      <p:sp>
        <p:nvSpPr>
          <p:cNvPr id="260" name="Google Shape;260;p19"/>
          <p:cNvSpPr txBox="1">
            <a:spLocks noGrp="1"/>
          </p:cNvSpPr>
          <p:nvPr>
            <p:ph type="title"/>
          </p:nvPr>
        </p:nvSpPr>
        <p:spPr>
          <a:xfrm>
            <a:off x="209550" y="130175"/>
            <a:ext cx="8747125" cy="579437"/>
          </a:xfrm>
          <a:prstGeom prst="rect">
            <a:avLst/>
          </a:prstGeom>
          <a:noFill/>
          <a:ln>
            <a:noFill/>
          </a:ln>
        </p:spPr>
        <p:txBody>
          <a:bodyPr spcFirstLastPara="1" wrap="square" lIns="91425" tIns="45700" rIns="91425" bIns="45700" anchor="ctr" anchorCtr="1">
            <a:spAutoFit/>
          </a:bodyPr>
          <a:lstStyle/>
          <a:p>
            <a:pPr marL="0" lvl="0" indent="0" algn="ctr"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Nonspecific Defenses, Phagocytes</a:t>
            </a:r>
            <a:endParaRPr/>
          </a:p>
        </p:txBody>
      </p:sp>
      <p:pic>
        <p:nvPicPr>
          <p:cNvPr id="261" name="Google Shape;261;p19"/>
          <p:cNvPicPr preferRelativeResize="0"/>
          <p:nvPr/>
        </p:nvPicPr>
        <p:blipFill rotWithShape="1">
          <a:blip r:embed="rId3">
            <a:alphaModFix/>
          </a:blip>
          <a:srcRect t="33786" b="33275"/>
          <a:stretch/>
        </p:blipFill>
        <p:spPr>
          <a:xfrm>
            <a:off x="381000" y="4292600"/>
            <a:ext cx="8763000" cy="2401887"/>
          </a:xfrm>
          <a:prstGeom prst="rect">
            <a:avLst/>
          </a:prstGeom>
          <a:noFill/>
          <a:ln>
            <a:noFill/>
          </a:ln>
        </p:spPr>
      </p:pic>
      <p:pic>
        <p:nvPicPr>
          <p:cNvPr id="262" name="Google Shape;262;p19" descr="22"/>
          <p:cNvPicPr preferRelativeResize="0"/>
          <p:nvPr/>
        </p:nvPicPr>
        <p:blipFill rotWithShape="1">
          <a:blip r:embed="rId4">
            <a:alphaModFix/>
          </a:blip>
          <a:srcRect/>
          <a:stretch/>
        </p:blipFill>
        <p:spPr>
          <a:xfrm>
            <a:off x="5635625" y="920750"/>
            <a:ext cx="3168650" cy="3276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txBox="1"/>
          <p:nvPr/>
        </p:nvSpPr>
        <p:spPr>
          <a:xfrm>
            <a:off x="152400" y="242887"/>
            <a:ext cx="8763000" cy="530225"/>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chemeClr val="dk2"/>
              </a:buClr>
              <a:buSzPts val="3200"/>
              <a:buFont typeface="Times New Roman"/>
              <a:buNone/>
            </a:pPr>
            <a:r>
              <a:rPr lang="en-US" sz="3200" b="1" i="0" u="none" strike="noStrike" cap="none">
                <a:solidFill>
                  <a:schemeClr val="dk2"/>
                </a:solidFill>
                <a:latin typeface="Times New Roman"/>
                <a:ea typeface="Times New Roman"/>
                <a:cs typeface="Times New Roman"/>
                <a:sym typeface="Times New Roman"/>
              </a:rPr>
              <a:t>Eukaryotic Cells, Bacteria, and Viruses</a:t>
            </a:r>
            <a:endParaRPr/>
          </a:p>
        </p:txBody>
      </p:sp>
      <p:cxnSp>
        <p:nvCxnSpPr>
          <p:cNvPr id="76" name="Google Shape;76;p2"/>
          <p:cNvCxnSpPr/>
          <p:nvPr/>
        </p:nvCxnSpPr>
        <p:spPr>
          <a:xfrm>
            <a:off x="228600" y="228600"/>
            <a:ext cx="8686800" cy="0"/>
          </a:xfrm>
          <a:prstGeom prst="straightConnector1">
            <a:avLst/>
          </a:prstGeom>
          <a:noFill/>
          <a:ln w="25400" cap="flat" cmpd="sng">
            <a:solidFill>
              <a:srgbClr val="006600"/>
            </a:solidFill>
            <a:prstDash val="solid"/>
            <a:miter lim="800000"/>
            <a:headEnd type="none" w="med" len="med"/>
            <a:tailEnd type="none" w="med" len="med"/>
          </a:ln>
        </p:spPr>
      </p:cxnSp>
      <p:pic>
        <p:nvPicPr>
          <p:cNvPr id="77" name="Google Shape;77;p2"/>
          <p:cNvPicPr preferRelativeResize="0"/>
          <p:nvPr/>
        </p:nvPicPr>
        <p:blipFill rotWithShape="1">
          <a:blip r:embed="rId3">
            <a:alphaModFix/>
          </a:blip>
          <a:srcRect b="2998"/>
          <a:stretch/>
        </p:blipFill>
        <p:spPr>
          <a:xfrm>
            <a:off x="882650" y="1543050"/>
            <a:ext cx="7283450" cy="5010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0"/>
          <p:cNvSpPr txBox="1">
            <a:spLocks noGrp="1"/>
          </p:cNvSpPr>
          <p:nvPr>
            <p:ph type="body" idx="1"/>
          </p:nvPr>
        </p:nvSpPr>
        <p:spPr>
          <a:xfrm>
            <a:off x="174625" y="720725"/>
            <a:ext cx="8610600" cy="2041525"/>
          </a:xfrm>
          <a:prstGeom prst="rect">
            <a:avLst/>
          </a:prstGeom>
          <a:noFill/>
          <a:ln>
            <a:noFill/>
          </a:ln>
        </p:spPr>
        <p:txBody>
          <a:bodyPr spcFirstLastPara="1" wrap="square" lIns="91425" tIns="0" rIns="91425" bIns="45700" anchor="ctr" anchorCtr="0">
            <a:noAutofit/>
          </a:bodyPr>
          <a:lstStyle/>
          <a:p>
            <a:pPr marL="342900" lvl="0" indent="-342900" algn="l" rtl="0">
              <a:lnSpc>
                <a:spcPct val="100000"/>
              </a:lnSpc>
              <a:spcBef>
                <a:spcPts val="0"/>
              </a:spcBef>
              <a:spcAft>
                <a:spcPts val="0"/>
              </a:spcAft>
              <a:buClr>
                <a:srgbClr val="663300"/>
              </a:buClr>
              <a:buSzPts val="2100"/>
              <a:buFont typeface="Noto Sans Symbols"/>
              <a:buChar char="●"/>
            </a:pPr>
            <a:r>
              <a:rPr lang="en-US" sz="2800" b="0" i="0" u="none">
                <a:solidFill>
                  <a:srgbClr val="000000"/>
                </a:solidFill>
                <a:latin typeface="Times New Roman"/>
                <a:ea typeface="Times New Roman"/>
                <a:cs typeface="Times New Roman"/>
                <a:sym typeface="Times New Roman"/>
              </a:rPr>
              <a:t>Constant monitoring of normal tissue by NK cells</a:t>
            </a:r>
            <a:endParaRPr/>
          </a:p>
          <a:p>
            <a:pPr marL="342900" lvl="0" indent="-342900" algn="l" rtl="0">
              <a:lnSpc>
                <a:spcPct val="100000"/>
              </a:lnSpc>
              <a:spcBef>
                <a:spcPts val="560"/>
              </a:spcBef>
              <a:spcAft>
                <a:spcPts val="0"/>
              </a:spcAft>
              <a:buClr>
                <a:srgbClr val="663300"/>
              </a:buClr>
              <a:buSzPts val="2100"/>
              <a:buFont typeface="Noto Sans Symbols"/>
              <a:buChar char="●"/>
            </a:pPr>
            <a:r>
              <a:rPr lang="en-US" sz="2800" b="0" i="0" u="none">
                <a:solidFill>
                  <a:srgbClr val="000000"/>
                </a:solidFill>
                <a:latin typeface="Times New Roman"/>
                <a:ea typeface="Times New Roman"/>
                <a:cs typeface="Times New Roman"/>
                <a:sym typeface="Times New Roman"/>
              </a:rPr>
              <a:t>NK cells</a:t>
            </a:r>
            <a:endParaRPr/>
          </a:p>
          <a:p>
            <a:pPr marL="742950" lvl="1" indent="-285750" algn="l" rtl="0">
              <a:lnSpc>
                <a:spcPct val="100000"/>
              </a:lnSpc>
              <a:spcBef>
                <a:spcPts val="480"/>
              </a:spcBef>
              <a:spcAft>
                <a:spcPts val="0"/>
              </a:spcAft>
              <a:buClr>
                <a:srgbClr val="663300"/>
              </a:buClr>
              <a:buSzPts val="1800"/>
              <a:buFont typeface="Noto Sans Symbols"/>
              <a:buChar char="●"/>
            </a:pPr>
            <a:r>
              <a:rPr lang="en-US" sz="2400" b="0" i="0" u="none">
                <a:solidFill>
                  <a:srgbClr val="000000"/>
                </a:solidFill>
                <a:latin typeface="Times New Roman"/>
                <a:ea typeface="Times New Roman"/>
                <a:cs typeface="Times New Roman"/>
                <a:sym typeface="Times New Roman"/>
              </a:rPr>
              <a:t>Recognize cell surface markers on foreign cells</a:t>
            </a:r>
            <a:endParaRPr/>
          </a:p>
          <a:p>
            <a:pPr marL="742950" lvl="1" indent="-285750" algn="l" rtl="0">
              <a:lnSpc>
                <a:spcPct val="100000"/>
              </a:lnSpc>
              <a:spcBef>
                <a:spcPts val="480"/>
              </a:spcBef>
              <a:spcAft>
                <a:spcPts val="0"/>
              </a:spcAft>
              <a:buClr>
                <a:srgbClr val="663300"/>
              </a:buClr>
              <a:buSzPts val="1800"/>
              <a:buFont typeface="Noto Sans Symbols"/>
              <a:buChar char="●"/>
            </a:pPr>
            <a:r>
              <a:rPr lang="en-US" sz="2400" b="0" i="0" u="none">
                <a:solidFill>
                  <a:srgbClr val="000000"/>
                </a:solidFill>
                <a:latin typeface="Times New Roman"/>
                <a:ea typeface="Times New Roman"/>
                <a:cs typeface="Times New Roman"/>
                <a:sym typeface="Times New Roman"/>
              </a:rPr>
              <a:t>Destroy cells with foreign antigens</a:t>
            </a:r>
            <a:endParaRPr/>
          </a:p>
        </p:txBody>
      </p:sp>
      <p:sp>
        <p:nvSpPr>
          <p:cNvPr id="268" name="Google Shape;268;p20"/>
          <p:cNvSpPr txBox="1">
            <a:spLocks noGrp="1"/>
          </p:cNvSpPr>
          <p:nvPr>
            <p:ph type="title"/>
          </p:nvPr>
        </p:nvSpPr>
        <p:spPr>
          <a:xfrm>
            <a:off x="0" y="0"/>
            <a:ext cx="9144000" cy="579437"/>
          </a:xfrm>
          <a:prstGeom prst="rect">
            <a:avLst/>
          </a:prstGeom>
          <a:noFill/>
          <a:ln>
            <a:noFill/>
          </a:ln>
        </p:spPr>
        <p:txBody>
          <a:bodyPr spcFirstLastPara="1" wrap="square" lIns="91425" tIns="45700" rIns="91425" bIns="45700" anchor="ctr" anchorCtr="1">
            <a:spAutoFit/>
          </a:bodyPr>
          <a:lstStyle/>
          <a:p>
            <a:pPr marL="0" lvl="0" indent="0" algn="ctr"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Nonspecific Defenses, Immunological surveillance</a:t>
            </a:r>
            <a:endParaRPr/>
          </a:p>
        </p:txBody>
      </p:sp>
      <p:pic>
        <p:nvPicPr>
          <p:cNvPr id="269" name="Google Shape;269;p20"/>
          <p:cNvPicPr preferRelativeResize="0"/>
          <p:nvPr/>
        </p:nvPicPr>
        <p:blipFill rotWithShape="1">
          <a:blip r:embed="rId3">
            <a:alphaModFix/>
          </a:blip>
          <a:srcRect t="66461" b="250"/>
          <a:stretch/>
        </p:blipFill>
        <p:spPr>
          <a:xfrm>
            <a:off x="206375" y="2827337"/>
            <a:ext cx="8739187" cy="24272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1"/>
          <p:cNvSpPr txBox="1">
            <a:spLocks noGrp="1"/>
          </p:cNvSpPr>
          <p:nvPr>
            <p:ph type="title"/>
          </p:nvPr>
        </p:nvSpPr>
        <p:spPr>
          <a:xfrm>
            <a:off x="709612" y="101600"/>
            <a:ext cx="7772400" cy="579437"/>
          </a:xfrm>
          <a:prstGeom prst="rect">
            <a:avLst/>
          </a:prstGeom>
          <a:noFill/>
          <a:ln>
            <a:noFill/>
          </a:ln>
        </p:spPr>
        <p:txBody>
          <a:bodyPr spcFirstLastPara="1" wrap="square" lIns="91425" tIns="45700" rIns="91425" bIns="45700" anchor="ctr" anchorCtr="1">
            <a:spAutoFit/>
          </a:bodyPr>
          <a:lstStyle/>
          <a:p>
            <a:pPr marL="0" lvl="0" indent="0" algn="ctr"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Inflammation</a:t>
            </a:r>
            <a:endParaRPr/>
          </a:p>
        </p:txBody>
      </p:sp>
      <p:pic>
        <p:nvPicPr>
          <p:cNvPr id="275" name="Google Shape;275;p21"/>
          <p:cNvPicPr preferRelativeResize="0"/>
          <p:nvPr/>
        </p:nvPicPr>
        <p:blipFill rotWithShape="1">
          <a:blip r:embed="rId3">
            <a:alphaModFix/>
          </a:blip>
          <a:srcRect/>
          <a:stretch/>
        </p:blipFill>
        <p:spPr>
          <a:xfrm>
            <a:off x="0" y="633412"/>
            <a:ext cx="6446837" cy="5883275"/>
          </a:xfrm>
          <a:prstGeom prst="rect">
            <a:avLst/>
          </a:prstGeom>
          <a:noFill/>
          <a:ln>
            <a:noFill/>
          </a:ln>
        </p:spPr>
      </p:pic>
      <p:grpSp>
        <p:nvGrpSpPr>
          <p:cNvPr id="276" name="Google Shape;276;p21"/>
          <p:cNvGrpSpPr/>
          <p:nvPr/>
        </p:nvGrpSpPr>
        <p:grpSpPr>
          <a:xfrm>
            <a:off x="6135687" y="762000"/>
            <a:ext cx="3352800" cy="4495800"/>
            <a:chOff x="3360" y="576"/>
            <a:chExt cx="2112" cy="2832"/>
          </a:xfrm>
        </p:grpSpPr>
        <p:sp>
          <p:nvSpPr>
            <p:cNvPr id="277" name="Google Shape;277;p21"/>
            <p:cNvSpPr txBox="1"/>
            <p:nvPr/>
          </p:nvSpPr>
          <p:spPr>
            <a:xfrm>
              <a:off x="3360" y="3216"/>
              <a:ext cx="2112"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Times New Roman"/>
                <a:buNone/>
              </a:pPr>
              <a:r>
                <a:rPr lang="en-US" sz="1400" b="1" i="0" u="none">
                  <a:solidFill>
                    <a:schemeClr val="lt1"/>
                  </a:solidFill>
                  <a:latin typeface="Times New Roman"/>
                  <a:ea typeface="Times New Roman"/>
                  <a:cs typeface="Times New Roman"/>
                  <a:sym typeface="Times New Roman"/>
                </a:rPr>
                <a:t>Diabetic foot ulcer</a:t>
              </a:r>
              <a:endParaRPr/>
            </a:p>
          </p:txBody>
        </p:sp>
        <p:pic>
          <p:nvPicPr>
            <p:cNvPr id="278" name="Google Shape;278;p21" descr="Diabetic foot ulcer"/>
            <p:cNvPicPr preferRelativeResize="0"/>
            <p:nvPr/>
          </p:nvPicPr>
          <p:blipFill rotWithShape="1">
            <a:blip r:embed="rId4">
              <a:alphaModFix/>
            </a:blip>
            <a:srcRect/>
            <a:stretch/>
          </p:blipFill>
          <p:spPr>
            <a:xfrm>
              <a:off x="3552" y="576"/>
              <a:ext cx="1710" cy="264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5151437" y="212725"/>
            <a:ext cx="3992562" cy="11430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Adaptive or Acquired Immunity </a:t>
            </a:r>
            <a:endParaRPr/>
          </a:p>
        </p:txBody>
      </p:sp>
      <p:pic>
        <p:nvPicPr>
          <p:cNvPr id="284" name="Google Shape;284;p22" descr="http://uhaweb.hartford.edu/BUGL/immune-duality.jpg"/>
          <p:cNvPicPr preferRelativeResize="0"/>
          <p:nvPr/>
        </p:nvPicPr>
        <p:blipFill rotWithShape="1">
          <a:blip r:embed="rId3">
            <a:alphaModFix/>
          </a:blip>
          <a:srcRect b="1818"/>
          <a:stretch/>
        </p:blipFill>
        <p:spPr>
          <a:xfrm>
            <a:off x="173037" y="217487"/>
            <a:ext cx="4979987" cy="6646862"/>
          </a:xfrm>
          <a:prstGeom prst="rect">
            <a:avLst/>
          </a:prstGeom>
          <a:noFill/>
          <a:ln>
            <a:noFill/>
          </a:ln>
        </p:spPr>
      </p:pic>
      <p:sp>
        <p:nvSpPr>
          <p:cNvPr id="285" name="Google Shape;285;p22"/>
          <p:cNvSpPr txBox="1">
            <a:spLocks noGrp="1"/>
          </p:cNvSpPr>
          <p:nvPr>
            <p:ph type="body" idx="1"/>
          </p:nvPr>
        </p:nvSpPr>
        <p:spPr>
          <a:xfrm>
            <a:off x="5334000" y="1600200"/>
            <a:ext cx="3657600" cy="49530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663300"/>
              </a:buClr>
              <a:buSzPts val="2400"/>
              <a:buFont typeface="Noto Sans Symbols"/>
              <a:buChar char="●"/>
            </a:pPr>
            <a:r>
              <a:rPr lang="en-US" sz="3200" b="0" i="0" u="none">
                <a:solidFill>
                  <a:schemeClr val="dk2"/>
                </a:solidFill>
                <a:latin typeface="Times New Roman"/>
                <a:ea typeface="Times New Roman"/>
                <a:cs typeface="Times New Roman"/>
                <a:sym typeface="Times New Roman"/>
              </a:rPr>
              <a:t>Acquired after birth</a:t>
            </a:r>
            <a:endParaRPr/>
          </a:p>
          <a:p>
            <a:pPr marL="342900" lvl="0" indent="-342900" algn="l" rtl="0">
              <a:lnSpc>
                <a:spcPct val="90000"/>
              </a:lnSpc>
              <a:spcBef>
                <a:spcPts val="640"/>
              </a:spcBef>
              <a:spcAft>
                <a:spcPts val="0"/>
              </a:spcAft>
              <a:buClr>
                <a:srgbClr val="663300"/>
              </a:buClr>
              <a:buSzPts val="2400"/>
              <a:buFont typeface="Noto Sans Symbols"/>
              <a:buChar char="●"/>
            </a:pPr>
            <a:r>
              <a:rPr lang="en-US" sz="3200" b="0" i="0" u="none">
                <a:solidFill>
                  <a:schemeClr val="dk2"/>
                </a:solidFill>
                <a:latin typeface="Times New Roman"/>
                <a:ea typeface="Times New Roman"/>
                <a:cs typeface="Times New Roman"/>
                <a:sym typeface="Times New Roman"/>
              </a:rPr>
              <a:t>Seen only in vertebrates</a:t>
            </a:r>
            <a:endParaRPr/>
          </a:p>
          <a:p>
            <a:pPr marL="342900" lvl="0" indent="-342900" algn="l" rtl="0">
              <a:lnSpc>
                <a:spcPct val="90000"/>
              </a:lnSpc>
              <a:spcBef>
                <a:spcPts val="640"/>
              </a:spcBef>
              <a:spcAft>
                <a:spcPts val="0"/>
              </a:spcAft>
              <a:buClr>
                <a:srgbClr val="663300"/>
              </a:buClr>
              <a:buSzPts val="2400"/>
              <a:buFont typeface="Noto Sans Symbols"/>
              <a:buChar char="●"/>
            </a:pPr>
            <a:r>
              <a:rPr lang="en-US" sz="3200" b="0" i="0" u="none">
                <a:solidFill>
                  <a:schemeClr val="dk2"/>
                </a:solidFill>
                <a:latin typeface="Times New Roman"/>
                <a:ea typeface="Times New Roman"/>
                <a:cs typeface="Times New Roman"/>
                <a:sym typeface="Times New Roman"/>
              </a:rPr>
              <a:t>Characteristic features are:</a:t>
            </a:r>
            <a:endParaRPr/>
          </a:p>
          <a:p>
            <a:pPr marL="742950" lvl="1" indent="-285750" algn="l" rtl="0">
              <a:lnSpc>
                <a:spcPct val="90000"/>
              </a:lnSpc>
              <a:spcBef>
                <a:spcPts val="56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Diversity</a:t>
            </a:r>
            <a:endParaRPr/>
          </a:p>
          <a:p>
            <a:pPr marL="742950" lvl="1" indent="-285750" algn="l" rtl="0">
              <a:lnSpc>
                <a:spcPct val="90000"/>
              </a:lnSpc>
              <a:spcBef>
                <a:spcPts val="56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Specificity</a:t>
            </a:r>
            <a:endParaRPr/>
          </a:p>
          <a:p>
            <a:pPr marL="742950" lvl="1" indent="-285750" algn="l" rtl="0">
              <a:lnSpc>
                <a:spcPct val="90000"/>
              </a:lnSpc>
              <a:spcBef>
                <a:spcPts val="56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Self vs non-self</a:t>
            </a:r>
            <a:endParaRPr/>
          </a:p>
          <a:p>
            <a:pPr marL="742950" lvl="1" indent="-285750" algn="l" rtl="0">
              <a:lnSpc>
                <a:spcPct val="90000"/>
              </a:lnSpc>
              <a:spcBef>
                <a:spcPts val="56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Memory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3" descr="irsum"/>
          <p:cNvPicPr preferRelativeResize="0"/>
          <p:nvPr/>
        </p:nvPicPr>
        <p:blipFill rotWithShape="1">
          <a:blip r:embed="rId3">
            <a:alphaModFix/>
          </a:blip>
          <a:srcRect/>
          <a:stretch/>
        </p:blipFill>
        <p:spPr>
          <a:xfrm>
            <a:off x="190500" y="1752600"/>
            <a:ext cx="5905500" cy="4937125"/>
          </a:xfrm>
          <a:prstGeom prst="rect">
            <a:avLst/>
          </a:prstGeom>
          <a:noFill/>
          <a:ln w="9525" cap="flat" cmpd="sng">
            <a:solidFill>
              <a:schemeClr val="lt1"/>
            </a:solidFill>
            <a:prstDash val="solid"/>
            <a:miter lim="800000"/>
            <a:headEnd type="none" w="sm" len="sm"/>
            <a:tailEnd type="none" w="sm" len="sm"/>
          </a:ln>
        </p:spPr>
      </p:pic>
      <p:sp>
        <p:nvSpPr>
          <p:cNvPr id="291" name="Google Shape;291;p23"/>
          <p:cNvSpPr txBox="1"/>
          <p:nvPr/>
        </p:nvSpPr>
        <p:spPr>
          <a:xfrm>
            <a:off x="2089150" y="0"/>
            <a:ext cx="4722812"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Immune Response System</a:t>
            </a:r>
            <a:endParaRPr/>
          </a:p>
        </p:txBody>
      </p:sp>
      <p:sp>
        <p:nvSpPr>
          <p:cNvPr id="292" name="Google Shape;292;p23"/>
          <p:cNvSpPr txBox="1"/>
          <p:nvPr/>
        </p:nvSpPr>
        <p:spPr>
          <a:xfrm>
            <a:off x="457200" y="609600"/>
            <a:ext cx="8001000" cy="10064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2"/>
              </a:buClr>
              <a:buSzPts val="2000"/>
              <a:buFont typeface="Arial"/>
              <a:buNone/>
            </a:pPr>
            <a:r>
              <a:rPr lang="en-US" sz="2000" b="1" i="0" u="none">
                <a:solidFill>
                  <a:schemeClr val="dk2"/>
                </a:solidFill>
                <a:latin typeface="Arial"/>
                <a:ea typeface="Arial"/>
                <a:cs typeface="Arial"/>
                <a:sym typeface="Arial"/>
              </a:rPr>
              <a:t>Made up of two cellular systems (lymphocytes)</a:t>
            </a:r>
            <a:endParaRPr/>
          </a:p>
          <a:p>
            <a:pPr marL="800100" marR="0" lvl="1" indent="-342900" algn="l" rtl="0">
              <a:lnSpc>
                <a:spcPct val="100000"/>
              </a:lnSpc>
              <a:spcBef>
                <a:spcPts val="0"/>
              </a:spcBef>
              <a:spcAft>
                <a:spcPts val="0"/>
              </a:spcAft>
              <a:buClr>
                <a:schemeClr val="dk2"/>
              </a:buClr>
              <a:buSzPts val="2000"/>
              <a:buFont typeface="Arial"/>
              <a:buAutoNum type="arabicPeriod"/>
            </a:pPr>
            <a:r>
              <a:rPr lang="en-US" sz="2000" b="0" i="0" u="none" strike="noStrike" cap="none">
                <a:solidFill>
                  <a:schemeClr val="dk2"/>
                </a:solidFill>
                <a:latin typeface="Arial"/>
                <a:ea typeface="Arial"/>
                <a:cs typeface="Arial"/>
                <a:sym typeface="Arial"/>
              </a:rPr>
              <a:t>Humoral immunity - </a:t>
            </a:r>
            <a:r>
              <a:rPr lang="en-US" sz="2000" b="1" i="0" u="none" strike="noStrike" cap="none">
                <a:solidFill>
                  <a:schemeClr val="dk2"/>
                </a:solidFill>
                <a:latin typeface="Arial"/>
                <a:ea typeface="Arial"/>
                <a:cs typeface="Arial"/>
                <a:sym typeface="Arial"/>
              </a:rPr>
              <a:t>B cells</a:t>
            </a:r>
            <a:r>
              <a:rPr lang="en-US" sz="2000" b="0" i="0" u="none" strike="noStrike" cap="none">
                <a:solidFill>
                  <a:schemeClr val="dk2"/>
                </a:solidFill>
                <a:latin typeface="Arial"/>
                <a:ea typeface="Arial"/>
                <a:cs typeface="Arial"/>
                <a:sym typeface="Arial"/>
              </a:rPr>
              <a:t> </a:t>
            </a:r>
            <a:endParaRPr/>
          </a:p>
          <a:p>
            <a:pPr marL="800100" marR="0" lvl="1" indent="-342900" algn="l" rtl="0">
              <a:lnSpc>
                <a:spcPct val="100000"/>
              </a:lnSpc>
              <a:spcBef>
                <a:spcPts val="0"/>
              </a:spcBef>
              <a:spcAft>
                <a:spcPts val="0"/>
              </a:spcAft>
              <a:buClr>
                <a:schemeClr val="dk2"/>
              </a:buClr>
              <a:buSzPts val="2000"/>
              <a:buFont typeface="Arial"/>
              <a:buAutoNum type="arabicPeriod"/>
            </a:pPr>
            <a:r>
              <a:rPr lang="en-US" sz="2000" b="0" i="0" u="none" strike="noStrike" cap="none">
                <a:solidFill>
                  <a:schemeClr val="dk2"/>
                </a:solidFill>
                <a:latin typeface="Arial"/>
                <a:ea typeface="Arial"/>
                <a:cs typeface="Arial"/>
                <a:sym typeface="Arial"/>
              </a:rPr>
              <a:t>Cell-mediaed immunity - </a:t>
            </a:r>
            <a:r>
              <a:rPr lang="en-US" sz="2000" b="1" i="0" u="none" strike="noStrike" cap="none">
                <a:solidFill>
                  <a:schemeClr val="dk2"/>
                </a:solidFill>
                <a:latin typeface="Arial"/>
                <a:ea typeface="Arial"/>
                <a:cs typeface="Arial"/>
                <a:sym typeface="Arial"/>
              </a:rPr>
              <a:t>T cells</a:t>
            </a:r>
            <a:endParaRPr/>
          </a:p>
        </p:txBody>
      </p:sp>
      <p:sp>
        <p:nvSpPr>
          <p:cNvPr id="293" name="Google Shape;293;p23"/>
          <p:cNvSpPr/>
          <p:nvPr/>
        </p:nvSpPr>
        <p:spPr>
          <a:xfrm>
            <a:off x="6099175" y="1930400"/>
            <a:ext cx="381000" cy="1524000"/>
          </a:xfrm>
          <a:prstGeom prst="rightBrace">
            <a:avLst>
              <a:gd name="adj1" fmla="val 8333"/>
              <a:gd name="adj2" fmla="val 50000"/>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94" name="Google Shape;294;p23"/>
          <p:cNvSpPr txBox="1"/>
          <p:nvPr/>
        </p:nvSpPr>
        <p:spPr>
          <a:xfrm>
            <a:off x="6708775" y="2311400"/>
            <a:ext cx="1768475"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2000"/>
              <a:buFont typeface="Arial"/>
              <a:buNone/>
            </a:pPr>
            <a:r>
              <a:rPr lang="en-US" sz="2000" b="1" i="0" u="none">
                <a:solidFill>
                  <a:schemeClr val="dk2"/>
                </a:solidFill>
                <a:latin typeface="Arial"/>
                <a:ea typeface="Arial"/>
                <a:cs typeface="Arial"/>
                <a:sym typeface="Arial"/>
              </a:rPr>
              <a:t>B cells make</a:t>
            </a:r>
            <a:endParaRPr/>
          </a:p>
          <a:p>
            <a:pPr marL="0" marR="0" lvl="0" indent="0" algn="l" rtl="0">
              <a:lnSpc>
                <a:spcPct val="100000"/>
              </a:lnSpc>
              <a:spcBef>
                <a:spcPts val="0"/>
              </a:spcBef>
              <a:spcAft>
                <a:spcPts val="0"/>
              </a:spcAft>
              <a:buClr>
                <a:schemeClr val="dk2"/>
              </a:buClr>
              <a:buSzPts val="2000"/>
              <a:buFont typeface="Arial"/>
              <a:buNone/>
            </a:pPr>
            <a:r>
              <a:rPr lang="en-US" sz="2000" b="1" i="0" u="none">
                <a:solidFill>
                  <a:schemeClr val="dk2"/>
                </a:solidFill>
                <a:latin typeface="Arial"/>
                <a:ea typeface="Arial"/>
                <a:cs typeface="Arial"/>
                <a:sym typeface="Arial"/>
              </a:rPr>
              <a:t>  antibodies</a:t>
            </a:r>
            <a:endParaRPr/>
          </a:p>
        </p:txBody>
      </p:sp>
      <p:sp>
        <p:nvSpPr>
          <p:cNvPr id="295" name="Google Shape;295;p23"/>
          <p:cNvSpPr/>
          <p:nvPr/>
        </p:nvSpPr>
        <p:spPr>
          <a:xfrm>
            <a:off x="6138862" y="3943350"/>
            <a:ext cx="304800" cy="2286000"/>
          </a:xfrm>
          <a:prstGeom prst="rightBrace">
            <a:avLst>
              <a:gd name="adj1" fmla="val 8333"/>
              <a:gd name="adj2" fmla="val 50000"/>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96" name="Google Shape;296;p23"/>
          <p:cNvSpPr txBox="1"/>
          <p:nvPr/>
        </p:nvSpPr>
        <p:spPr>
          <a:xfrm>
            <a:off x="6519862" y="4705350"/>
            <a:ext cx="2362200" cy="11906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T cells mount</a:t>
            </a:r>
            <a:endParaRPr/>
          </a:p>
          <a:p>
            <a:pPr marL="0" marR="0" lvl="0" indent="0" algn="l" rtl="0">
              <a:lnSpc>
                <a:spcPct val="100000"/>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   direct attack on</a:t>
            </a:r>
            <a:endParaRPr/>
          </a:p>
          <a:p>
            <a:pPr marL="0" marR="0" lvl="0" indent="0" algn="l" rtl="0">
              <a:lnSpc>
                <a:spcPct val="100000"/>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    foreign/infected</a:t>
            </a:r>
            <a:endParaRPr/>
          </a:p>
          <a:p>
            <a:pPr marL="0" marR="0" lvl="0" indent="0" algn="l" rtl="0">
              <a:lnSpc>
                <a:spcPct val="100000"/>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    cell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txBox="1">
            <a:spLocks noGrp="1"/>
          </p:cNvSpPr>
          <p:nvPr>
            <p:ph type="title"/>
          </p:nvPr>
        </p:nvSpPr>
        <p:spPr>
          <a:xfrm>
            <a:off x="854075" y="0"/>
            <a:ext cx="7772400" cy="582612"/>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Cell mediated immunity</a:t>
            </a:r>
            <a:endParaRPr/>
          </a:p>
        </p:txBody>
      </p:sp>
      <p:sp>
        <p:nvSpPr>
          <p:cNvPr id="302" name="Google Shape;302;p24"/>
          <p:cNvSpPr txBox="1">
            <a:spLocks noGrp="1"/>
          </p:cNvSpPr>
          <p:nvPr>
            <p:ph type="body" idx="1"/>
          </p:nvPr>
        </p:nvSpPr>
        <p:spPr>
          <a:xfrm>
            <a:off x="196850" y="833437"/>
            <a:ext cx="8712200" cy="5843587"/>
          </a:xfrm>
          <a:prstGeom prst="rect">
            <a:avLst/>
          </a:prstGeom>
          <a:noFill/>
          <a:ln>
            <a:noFill/>
          </a:ln>
        </p:spPr>
        <p:txBody>
          <a:bodyPr spcFirstLastPara="1" wrap="square" lIns="92075" tIns="46025" rIns="92075" bIns="46025" anchor="t" anchorCtr="0">
            <a:noAutofit/>
          </a:bodyPr>
          <a:lstStyle/>
          <a:p>
            <a:pPr marL="342900" lvl="0" indent="-342900" algn="l" rtl="0">
              <a:lnSpc>
                <a:spcPct val="110000"/>
              </a:lnSpc>
              <a:spcBef>
                <a:spcPts val="0"/>
              </a:spcBef>
              <a:spcAft>
                <a:spcPts val="0"/>
              </a:spcAft>
              <a:buClr>
                <a:srgbClr val="663300"/>
              </a:buClr>
              <a:buSzPts val="1500"/>
              <a:buFont typeface="Noto Sans Symbols"/>
              <a:buChar char="●"/>
            </a:pPr>
            <a:r>
              <a:rPr lang="en-US" sz="2000" b="1" i="0" u="none">
                <a:solidFill>
                  <a:schemeClr val="dk2"/>
                </a:solidFill>
                <a:latin typeface="Times New Roman"/>
                <a:ea typeface="Times New Roman"/>
                <a:cs typeface="Times New Roman"/>
                <a:sym typeface="Times New Roman"/>
              </a:rPr>
              <a:t>T cells must be activated</a:t>
            </a:r>
            <a:endParaRPr/>
          </a:p>
          <a:p>
            <a:pPr marL="342900" lvl="0" indent="-342900" algn="l" rtl="0">
              <a:lnSpc>
                <a:spcPct val="110000"/>
              </a:lnSpc>
              <a:spcBef>
                <a:spcPts val="400"/>
              </a:spcBef>
              <a:spcAft>
                <a:spcPts val="0"/>
              </a:spcAft>
              <a:buClr>
                <a:srgbClr val="663300"/>
              </a:buClr>
              <a:buSzPts val="1500"/>
              <a:buFont typeface="Noto Sans Symbols"/>
              <a:buChar char="●"/>
            </a:pPr>
            <a:r>
              <a:rPr lang="en-US" sz="2000" b="1" i="0" u="none">
                <a:solidFill>
                  <a:schemeClr val="dk2"/>
                </a:solidFill>
                <a:latin typeface="Times New Roman"/>
                <a:ea typeface="Times New Roman"/>
                <a:cs typeface="Times New Roman"/>
                <a:sym typeface="Times New Roman"/>
              </a:rPr>
              <a:t>Must have both surface antigen recognition and costimulation to activate</a:t>
            </a:r>
            <a:endParaRPr/>
          </a:p>
          <a:p>
            <a:pPr marL="342900" lvl="0" indent="-342900" algn="l" rtl="0">
              <a:lnSpc>
                <a:spcPct val="110000"/>
              </a:lnSpc>
              <a:spcBef>
                <a:spcPts val="400"/>
              </a:spcBef>
              <a:spcAft>
                <a:spcPts val="0"/>
              </a:spcAft>
              <a:buClr>
                <a:srgbClr val="663300"/>
              </a:buClr>
              <a:buSzPts val="1500"/>
              <a:buFont typeface="Noto Sans Symbols"/>
              <a:buChar char="●"/>
            </a:pPr>
            <a:r>
              <a:rPr lang="en-US" sz="2000" b="1" i="0" u="none">
                <a:solidFill>
                  <a:schemeClr val="dk2"/>
                </a:solidFill>
                <a:latin typeface="Times New Roman"/>
                <a:ea typeface="Times New Roman"/>
                <a:cs typeface="Times New Roman"/>
                <a:sym typeface="Times New Roman"/>
              </a:rPr>
              <a:t>T cell receptors recognise and bind to specific antigen presented with MHC complexes</a:t>
            </a:r>
            <a:endParaRPr/>
          </a:p>
          <a:p>
            <a:pPr marL="742950" lvl="1" indent="-285750" algn="l" rtl="0">
              <a:lnSpc>
                <a:spcPct val="11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T cell only activated if binds to antigen and receives costimulation </a:t>
            </a:r>
            <a:endParaRPr/>
          </a:p>
          <a:p>
            <a:pPr marL="1143000" lvl="2" indent="-228600" algn="l" rtl="0">
              <a:lnSpc>
                <a:spcPct val="110000"/>
              </a:lnSpc>
              <a:spcBef>
                <a:spcPts val="320"/>
              </a:spcBef>
              <a:spcAft>
                <a:spcPts val="0"/>
              </a:spcAft>
              <a:buClr>
                <a:srgbClr val="663300"/>
              </a:buClr>
              <a:buSzPts val="1200"/>
              <a:buFont typeface="Noto Sans Symbols"/>
              <a:buChar char="●"/>
            </a:pPr>
            <a:r>
              <a:rPr lang="en-US" sz="1600" b="1" i="0" u="none">
                <a:solidFill>
                  <a:schemeClr val="dk2"/>
                </a:solidFill>
                <a:latin typeface="Times New Roman"/>
                <a:ea typeface="Times New Roman"/>
                <a:cs typeface="Times New Roman"/>
                <a:sym typeface="Times New Roman"/>
              </a:rPr>
              <a:t>Co-stimulation provided by cytokines or membrane proteins</a:t>
            </a:r>
            <a:endParaRPr/>
          </a:p>
          <a:p>
            <a:pPr marL="742950" lvl="1" indent="-285750" algn="l" rtl="0">
              <a:lnSpc>
                <a:spcPct val="11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Need for co-stimulation prevents immune responses occurring accidentally</a:t>
            </a:r>
            <a:endParaRPr/>
          </a:p>
          <a:p>
            <a:pPr marL="1143000" lvl="2" indent="-228600" algn="l" rtl="0">
              <a:lnSpc>
                <a:spcPct val="110000"/>
              </a:lnSpc>
              <a:spcBef>
                <a:spcPts val="320"/>
              </a:spcBef>
              <a:spcAft>
                <a:spcPts val="0"/>
              </a:spcAft>
              <a:buClr>
                <a:srgbClr val="663300"/>
              </a:buClr>
              <a:buSzPts val="1200"/>
              <a:buFont typeface="Noto Sans Symbols"/>
              <a:buChar char="●"/>
            </a:pPr>
            <a:r>
              <a:rPr lang="en-US" sz="1600" b="1" i="0" u="none">
                <a:solidFill>
                  <a:schemeClr val="dk2"/>
                </a:solidFill>
                <a:latin typeface="Times New Roman"/>
                <a:ea typeface="Times New Roman"/>
                <a:cs typeface="Times New Roman"/>
                <a:sym typeface="Times New Roman"/>
              </a:rPr>
              <a:t>Recognition (binding to receptor) without costimulation results in anergy (prolonged state of inactivity) in both B and T cells</a:t>
            </a:r>
            <a:endParaRPr/>
          </a:p>
          <a:p>
            <a:pPr marL="742950" lvl="1" indent="-285750" algn="l" rtl="0">
              <a:lnSpc>
                <a:spcPct val="11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Once T cell co-stimulated it is activated</a:t>
            </a:r>
            <a:endParaRPr/>
          </a:p>
          <a:p>
            <a:pPr marL="1143000" lvl="2" indent="-228600" algn="l" rtl="0">
              <a:lnSpc>
                <a:spcPct val="110000"/>
              </a:lnSpc>
              <a:spcBef>
                <a:spcPts val="320"/>
              </a:spcBef>
              <a:spcAft>
                <a:spcPts val="0"/>
              </a:spcAft>
              <a:buClr>
                <a:srgbClr val="663300"/>
              </a:buClr>
              <a:buSzPts val="1200"/>
              <a:buFont typeface="Noto Sans Symbols"/>
              <a:buChar char="●"/>
            </a:pPr>
            <a:r>
              <a:rPr lang="en-US" sz="1600" b="1" i="0" u="none">
                <a:solidFill>
                  <a:schemeClr val="dk2"/>
                </a:solidFill>
                <a:latin typeface="Times New Roman"/>
                <a:ea typeface="Times New Roman"/>
                <a:cs typeface="Times New Roman"/>
                <a:sym typeface="Times New Roman"/>
              </a:rPr>
              <a:t>Proliferates</a:t>
            </a:r>
            <a:endParaRPr/>
          </a:p>
          <a:p>
            <a:pPr marL="1143000" lvl="2" indent="-228600" algn="l" rtl="0">
              <a:lnSpc>
                <a:spcPct val="110000"/>
              </a:lnSpc>
              <a:spcBef>
                <a:spcPts val="320"/>
              </a:spcBef>
              <a:spcAft>
                <a:spcPts val="0"/>
              </a:spcAft>
              <a:buClr>
                <a:srgbClr val="663300"/>
              </a:buClr>
              <a:buSzPts val="1200"/>
              <a:buFont typeface="Noto Sans Symbols"/>
              <a:buChar char="●"/>
            </a:pPr>
            <a:r>
              <a:rPr lang="en-US" sz="1600" b="1" i="0" u="none">
                <a:solidFill>
                  <a:schemeClr val="dk2"/>
                </a:solidFill>
                <a:latin typeface="Times New Roman"/>
                <a:ea typeface="Times New Roman"/>
                <a:cs typeface="Times New Roman"/>
                <a:sym typeface="Times New Roman"/>
              </a:rPr>
              <a:t>Differentiates (forms more highly specialised cells)</a:t>
            </a:r>
            <a:endParaRPr/>
          </a:p>
          <a:p>
            <a:pPr marL="742950" lvl="1" indent="-285750" algn="l" rtl="0">
              <a:lnSpc>
                <a:spcPct val="11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Activation, proliferation and differentiation occurs in secondary lymphatic organs and tissues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25"/>
          <p:cNvPicPr preferRelativeResize="0">
            <a:picLocks noGrp="1"/>
          </p:cNvPicPr>
          <p:nvPr>
            <p:ph type="body" idx="1"/>
          </p:nvPr>
        </p:nvPicPr>
        <p:blipFill rotWithShape="1">
          <a:blip r:embed="rId3">
            <a:alphaModFix/>
          </a:blip>
          <a:srcRect/>
          <a:stretch/>
        </p:blipFill>
        <p:spPr>
          <a:xfrm>
            <a:off x="622300" y="0"/>
            <a:ext cx="789940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6"/>
          <p:cNvSpPr txBox="1">
            <a:spLocks noGrp="1"/>
          </p:cNvSpPr>
          <p:nvPr>
            <p:ph type="title"/>
          </p:nvPr>
        </p:nvSpPr>
        <p:spPr>
          <a:xfrm>
            <a:off x="0" y="0"/>
            <a:ext cx="9144000" cy="5603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Humoral (Antibody-mediated) immunity</a:t>
            </a:r>
            <a:endParaRPr/>
          </a:p>
        </p:txBody>
      </p:sp>
      <p:sp>
        <p:nvSpPr>
          <p:cNvPr id="313" name="Google Shape;313;p26"/>
          <p:cNvSpPr txBox="1">
            <a:spLocks noGrp="1"/>
          </p:cNvSpPr>
          <p:nvPr>
            <p:ph type="body" idx="1"/>
          </p:nvPr>
        </p:nvSpPr>
        <p:spPr>
          <a:xfrm>
            <a:off x="228600" y="762000"/>
            <a:ext cx="4800600" cy="6096000"/>
          </a:xfrm>
          <a:prstGeom prst="rect">
            <a:avLst/>
          </a:prstGeom>
          <a:noFill/>
          <a:ln>
            <a:noFill/>
          </a:ln>
        </p:spPr>
        <p:txBody>
          <a:bodyPr spcFirstLastPara="1" wrap="square" lIns="92075" tIns="46025" rIns="92075" bIns="46025" anchor="t" anchorCtr="0">
            <a:noAutofit/>
          </a:bodyPr>
          <a:lstStyle/>
          <a:p>
            <a:pPr marL="342900" lvl="0" indent="-342900" algn="l" rtl="0">
              <a:lnSpc>
                <a:spcPct val="100000"/>
              </a:lnSpc>
              <a:spcBef>
                <a:spcPts val="0"/>
              </a:spcBef>
              <a:spcAft>
                <a:spcPts val="0"/>
              </a:spcAft>
              <a:buClr>
                <a:srgbClr val="663300"/>
              </a:buClr>
              <a:buSzPts val="1800"/>
              <a:buFont typeface="Noto Sans Symbols"/>
              <a:buChar char="●"/>
            </a:pPr>
            <a:r>
              <a:rPr lang="en-US" sz="2400" b="1" i="0" u="none">
                <a:solidFill>
                  <a:schemeClr val="dk2"/>
                </a:solidFill>
                <a:latin typeface="Times New Roman"/>
                <a:ea typeface="Times New Roman"/>
                <a:cs typeface="Times New Roman"/>
                <a:sym typeface="Times New Roman"/>
              </a:rPr>
              <a:t>Mediated by B cells</a:t>
            </a:r>
            <a:endParaRPr/>
          </a:p>
          <a:p>
            <a:pPr marL="342900" lvl="0" indent="-342900" algn="l" rtl="0">
              <a:lnSpc>
                <a:spcPct val="100000"/>
              </a:lnSpc>
              <a:spcBef>
                <a:spcPts val="480"/>
              </a:spcBef>
              <a:spcAft>
                <a:spcPts val="0"/>
              </a:spcAft>
              <a:buClr>
                <a:srgbClr val="663300"/>
              </a:buClr>
              <a:buSzPts val="1800"/>
              <a:buFont typeface="Noto Sans Symbols"/>
              <a:buChar char="●"/>
            </a:pPr>
            <a:r>
              <a:rPr lang="en-US" sz="2400" b="1" i="0" u="none">
                <a:solidFill>
                  <a:schemeClr val="dk2"/>
                </a:solidFill>
                <a:latin typeface="Times New Roman"/>
                <a:ea typeface="Times New Roman"/>
                <a:cs typeface="Times New Roman"/>
                <a:sym typeface="Times New Roman"/>
              </a:rPr>
              <a:t>Antigen can activate B cell in two ways:</a:t>
            </a:r>
            <a:endParaRPr/>
          </a:p>
          <a:p>
            <a:pPr marL="742950" lvl="1" indent="-285750" algn="l" rtl="0">
              <a:lnSpc>
                <a:spcPct val="100000"/>
              </a:lnSpc>
              <a:spcBef>
                <a:spcPts val="400"/>
              </a:spcBef>
              <a:spcAft>
                <a:spcPts val="0"/>
              </a:spcAft>
              <a:buClr>
                <a:srgbClr val="663300"/>
              </a:buClr>
              <a:buSzPts val="1500"/>
              <a:buFont typeface="Noto Sans Symbols"/>
              <a:buChar char="●"/>
            </a:pPr>
            <a:r>
              <a:rPr lang="en-US" sz="2000" b="1" i="0" u="none">
                <a:solidFill>
                  <a:schemeClr val="dk2"/>
                </a:solidFill>
                <a:latin typeface="Times New Roman"/>
                <a:ea typeface="Times New Roman"/>
                <a:cs typeface="Times New Roman"/>
                <a:sym typeface="Times New Roman"/>
              </a:rPr>
              <a:t>direct binding</a:t>
            </a:r>
            <a:endParaRPr/>
          </a:p>
          <a:p>
            <a:pPr marL="1143000" lvl="2" indent="-228600" algn="l" rtl="0">
              <a:lnSpc>
                <a:spcPct val="100000"/>
              </a:lnSpc>
              <a:spcBef>
                <a:spcPts val="400"/>
              </a:spcBef>
              <a:spcAft>
                <a:spcPts val="0"/>
              </a:spcAft>
              <a:buClr>
                <a:srgbClr val="663300"/>
              </a:buClr>
              <a:buSzPts val="1500"/>
              <a:buFont typeface="Noto Sans Symbols"/>
              <a:buChar char="●"/>
            </a:pPr>
            <a:r>
              <a:rPr lang="en-US" sz="2000" b="1" i="0" u="none">
                <a:solidFill>
                  <a:schemeClr val="dk2"/>
                </a:solidFill>
                <a:latin typeface="Times New Roman"/>
                <a:ea typeface="Times New Roman"/>
                <a:cs typeface="Times New Roman"/>
                <a:sym typeface="Times New Roman"/>
              </a:rPr>
              <a:t>provokes less vigorous response</a:t>
            </a:r>
            <a:endParaRPr/>
          </a:p>
          <a:p>
            <a:pPr marL="742950" lvl="1" indent="-285750" algn="l" rtl="0">
              <a:lnSpc>
                <a:spcPct val="100000"/>
              </a:lnSpc>
              <a:spcBef>
                <a:spcPts val="400"/>
              </a:spcBef>
              <a:spcAft>
                <a:spcPts val="0"/>
              </a:spcAft>
              <a:buClr>
                <a:srgbClr val="663300"/>
              </a:buClr>
              <a:buSzPts val="1500"/>
              <a:buFont typeface="Noto Sans Symbols"/>
              <a:buChar char="●"/>
            </a:pPr>
            <a:r>
              <a:rPr lang="en-US" sz="2000" b="1" i="0" u="none">
                <a:solidFill>
                  <a:schemeClr val="dk2"/>
                </a:solidFill>
                <a:latin typeface="Times New Roman"/>
                <a:ea typeface="Times New Roman"/>
                <a:cs typeface="Times New Roman"/>
                <a:sym typeface="Times New Roman"/>
              </a:rPr>
              <a:t>B cells process antigen (act as APC) and display processed antigen with MHC proteins</a:t>
            </a:r>
            <a:endParaRPr/>
          </a:p>
          <a:p>
            <a:pPr marL="1143000" lvl="2" indent="-228600" algn="l" rtl="0">
              <a:lnSpc>
                <a:spcPct val="100000"/>
              </a:lnSpc>
              <a:spcBef>
                <a:spcPts val="320"/>
              </a:spcBef>
              <a:spcAft>
                <a:spcPts val="0"/>
              </a:spcAft>
              <a:buClr>
                <a:srgbClr val="663300"/>
              </a:buClr>
              <a:buSzPts val="1200"/>
              <a:buFont typeface="Noto Sans Symbols"/>
              <a:buChar char="●"/>
            </a:pPr>
            <a:r>
              <a:rPr lang="en-US" sz="1600" b="1" i="0" u="none">
                <a:solidFill>
                  <a:schemeClr val="dk2"/>
                </a:solidFill>
                <a:latin typeface="Times New Roman"/>
                <a:ea typeface="Times New Roman"/>
                <a:cs typeface="Times New Roman"/>
                <a:sym typeface="Times New Roman"/>
              </a:rPr>
              <a:t>T</a:t>
            </a:r>
            <a:r>
              <a:rPr lang="en-US" sz="1600" b="1" i="0" u="none" baseline="-25000">
                <a:solidFill>
                  <a:schemeClr val="dk2"/>
                </a:solidFill>
                <a:latin typeface="Times New Roman"/>
                <a:ea typeface="Times New Roman"/>
                <a:cs typeface="Times New Roman"/>
                <a:sym typeface="Times New Roman"/>
              </a:rPr>
              <a:t>H</a:t>
            </a:r>
            <a:r>
              <a:rPr lang="en-US" sz="1600" b="1" i="0" u="none">
                <a:solidFill>
                  <a:schemeClr val="dk2"/>
                </a:solidFill>
                <a:latin typeface="Times New Roman"/>
                <a:ea typeface="Times New Roman"/>
                <a:cs typeface="Times New Roman"/>
                <a:sym typeface="Times New Roman"/>
              </a:rPr>
              <a:t> cells recognise processed antigen</a:t>
            </a:r>
            <a:endParaRPr/>
          </a:p>
          <a:p>
            <a:pPr marL="1600200" lvl="3" indent="-228600" algn="l" rtl="0">
              <a:lnSpc>
                <a:spcPct val="100000"/>
              </a:lnSpc>
              <a:spcBef>
                <a:spcPts val="320"/>
              </a:spcBef>
              <a:spcAft>
                <a:spcPts val="0"/>
              </a:spcAft>
              <a:buClr>
                <a:srgbClr val="663300"/>
              </a:buClr>
              <a:buSzPts val="1200"/>
              <a:buFont typeface="Noto Sans Symbols"/>
              <a:buChar char="●"/>
            </a:pPr>
            <a:r>
              <a:rPr lang="en-US" sz="1600" b="1" i="0" u="none">
                <a:solidFill>
                  <a:schemeClr val="dk2"/>
                </a:solidFill>
                <a:latin typeface="Times New Roman"/>
                <a:ea typeface="Times New Roman"/>
                <a:cs typeface="Times New Roman"/>
                <a:sym typeface="Times New Roman"/>
              </a:rPr>
              <a:t>T</a:t>
            </a:r>
            <a:r>
              <a:rPr lang="en-US" sz="1600" b="1" i="0" u="none" baseline="-25000">
                <a:solidFill>
                  <a:schemeClr val="dk2"/>
                </a:solidFill>
                <a:latin typeface="Times New Roman"/>
                <a:ea typeface="Times New Roman"/>
                <a:cs typeface="Times New Roman"/>
                <a:sym typeface="Times New Roman"/>
              </a:rPr>
              <a:t>H</a:t>
            </a:r>
            <a:r>
              <a:rPr lang="en-US" sz="1600" b="1" i="0" u="none">
                <a:solidFill>
                  <a:schemeClr val="dk2"/>
                </a:solidFill>
                <a:latin typeface="Times New Roman"/>
                <a:ea typeface="Times New Roman"/>
                <a:cs typeface="Times New Roman"/>
                <a:sym typeface="Times New Roman"/>
              </a:rPr>
              <a:t> cells provide co-stimulation for B cell</a:t>
            </a:r>
            <a:endParaRPr/>
          </a:p>
          <a:p>
            <a:pPr marL="342900" lvl="0" indent="-342900" algn="l" rtl="0">
              <a:lnSpc>
                <a:spcPct val="100000"/>
              </a:lnSpc>
              <a:spcBef>
                <a:spcPts val="480"/>
              </a:spcBef>
              <a:spcAft>
                <a:spcPts val="0"/>
              </a:spcAft>
              <a:buClr>
                <a:srgbClr val="663300"/>
              </a:buClr>
              <a:buSzPts val="1800"/>
              <a:buFont typeface="Noto Sans Symbols"/>
              <a:buChar char="●"/>
            </a:pPr>
            <a:r>
              <a:rPr lang="en-US" sz="2400" b="1" i="0" u="none">
                <a:solidFill>
                  <a:schemeClr val="dk2"/>
                </a:solidFill>
                <a:latin typeface="Times New Roman"/>
                <a:ea typeface="Times New Roman"/>
                <a:cs typeface="Times New Roman"/>
                <a:sym typeface="Times New Roman"/>
              </a:rPr>
              <a:t>Activated B cell</a:t>
            </a:r>
            <a:endParaRPr/>
          </a:p>
          <a:p>
            <a:pPr marL="742950" lvl="1" indent="-285750" algn="l" rtl="0">
              <a:lnSpc>
                <a:spcPct val="10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proliferates and differentiates</a:t>
            </a:r>
            <a:endParaRPr/>
          </a:p>
          <a:p>
            <a:pPr marL="1143000" lvl="2" indent="-228600" algn="l" rtl="0">
              <a:lnSpc>
                <a:spcPct val="100000"/>
              </a:lnSpc>
              <a:spcBef>
                <a:spcPts val="320"/>
              </a:spcBef>
              <a:spcAft>
                <a:spcPts val="0"/>
              </a:spcAft>
              <a:buClr>
                <a:srgbClr val="663300"/>
              </a:buClr>
              <a:buSzPts val="1200"/>
              <a:buFont typeface="Noto Sans Symbols"/>
              <a:buChar char="●"/>
            </a:pPr>
            <a:r>
              <a:rPr lang="en-US" sz="1600" b="1" i="0" u="none">
                <a:solidFill>
                  <a:schemeClr val="dk2"/>
                </a:solidFill>
                <a:latin typeface="Times New Roman"/>
                <a:ea typeface="Times New Roman"/>
                <a:cs typeface="Times New Roman"/>
                <a:sym typeface="Times New Roman"/>
              </a:rPr>
              <a:t>plasma cells</a:t>
            </a:r>
            <a:endParaRPr/>
          </a:p>
          <a:p>
            <a:pPr marL="1600200" lvl="3" indent="-228600" algn="l" rtl="0">
              <a:lnSpc>
                <a:spcPct val="100000"/>
              </a:lnSpc>
              <a:spcBef>
                <a:spcPts val="320"/>
              </a:spcBef>
              <a:spcAft>
                <a:spcPts val="0"/>
              </a:spcAft>
              <a:buClr>
                <a:srgbClr val="663300"/>
              </a:buClr>
              <a:buSzPts val="1200"/>
              <a:buFont typeface="Noto Sans Symbols"/>
              <a:buChar char="●"/>
            </a:pPr>
            <a:r>
              <a:rPr lang="en-US" sz="1600" b="1" i="0" u="none">
                <a:solidFill>
                  <a:schemeClr val="dk2"/>
                </a:solidFill>
                <a:latin typeface="Times New Roman"/>
                <a:ea typeface="Times New Roman"/>
                <a:cs typeface="Times New Roman"/>
                <a:sym typeface="Times New Roman"/>
              </a:rPr>
              <a:t>secrete antibodies with same antigen binding properties as receptors</a:t>
            </a:r>
            <a:endParaRPr/>
          </a:p>
          <a:p>
            <a:pPr marL="1143000" lvl="2" indent="-228600" algn="l" rtl="0">
              <a:lnSpc>
                <a:spcPct val="100000"/>
              </a:lnSpc>
              <a:spcBef>
                <a:spcPts val="320"/>
              </a:spcBef>
              <a:spcAft>
                <a:spcPts val="0"/>
              </a:spcAft>
              <a:buClr>
                <a:srgbClr val="663300"/>
              </a:buClr>
              <a:buSzPts val="1200"/>
              <a:buFont typeface="Noto Sans Symbols"/>
              <a:buChar char="●"/>
            </a:pPr>
            <a:r>
              <a:rPr lang="en-US" sz="1600" b="1" i="0" u="none">
                <a:solidFill>
                  <a:schemeClr val="dk2"/>
                </a:solidFill>
                <a:latin typeface="Times New Roman"/>
                <a:ea typeface="Times New Roman"/>
                <a:cs typeface="Times New Roman"/>
                <a:sym typeface="Times New Roman"/>
              </a:rPr>
              <a:t>memory B cells</a:t>
            </a:r>
            <a:endParaRPr/>
          </a:p>
        </p:txBody>
      </p:sp>
      <p:pic>
        <p:nvPicPr>
          <p:cNvPr id="314" name="Google Shape;314;p26"/>
          <p:cNvPicPr preferRelativeResize="0">
            <a:picLocks noGrp="1"/>
          </p:cNvPicPr>
          <p:nvPr>
            <p:ph type="body" idx="1"/>
          </p:nvPr>
        </p:nvPicPr>
        <p:blipFill rotWithShape="1">
          <a:blip r:embed="rId3">
            <a:alphaModFix/>
          </a:blip>
          <a:srcRect l="1867"/>
          <a:stretch/>
        </p:blipFill>
        <p:spPr>
          <a:xfrm>
            <a:off x="4953000" y="914400"/>
            <a:ext cx="4078287" cy="5791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7"/>
          <p:cNvSpPr txBox="1">
            <a:spLocks noGrp="1"/>
          </p:cNvSpPr>
          <p:nvPr>
            <p:ph type="title"/>
          </p:nvPr>
        </p:nvSpPr>
        <p:spPr>
          <a:xfrm>
            <a:off x="685800" y="212725"/>
            <a:ext cx="7772400" cy="585787"/>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3600"/>
              <a:buFont typeface="Times New Roman"/>
              <a:buNone/>
            </a:pPr>
            <a:r>
              <a:rPr lang="en-US" sz="3600" b="0" i="0" u="none">
                <a:solidFill>
                  <a:schemeClr val="dk2"/>
                </a:solidFill>
                <a:latin typeface="Times New Roman"/>
                <a:ea typeface="Times New Roman"/>
                <a:cs typeface="Times New Roman"/>
                <a:sym typeface="Times New Roman"/>
              </a:rPr>
              <a:t>Summary of Acquired Immunity</a:t>
            </a:r>
            <a:endParaRPr/>
          </a:p>
        </p:txBody>
      </p:sp>
      <p:sp>
        <p:nvSpPr>
          <p:cNvPr id="320" name="Google Shape;320;p27"/>
          <p:cNvSpPr txBox="1">
            <a:spLocks noGrp="1"/>
          </p:cNvSpPr>
          <p:nvPr>
            <p:ph type="body" idx="1"/>
          </p:nvPr>
        </p:nvSpPr>
        <p:spPr>
          <a:xfrm>
            <a:off x="685800" y="1500187"/>
            <a:ext cx="7772400" cy="41148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SzPts val="2400"/>
              <a:buNone/>
            </a:pPr>
            <a:endParaRPr sz="3200">
              <a:solidFill>
                <a:schemeClr val="dk2"/>
              </a:solidFill>
              <a:latin typeface="Times New Roman"/>
              <a:ea typeface="Times New Roman"/>
              <a:cs typeface="Times New Roman"/>
              <a:sym typeface="Times New Roman"/>
            </a:endParaRPr>
          </a:p>
        </p:txBody>
      </p:sp>
      <p:pic>
        <p:nvPicPr>
          <p:cNvPr id="321" name="Google Shape;321;p27"/>
          <p:cNvPicPr preferRelativeResize="0"/>
          <p:nvPr/>
        </p:nvPicPr>
        <p:blipFill rotWithShape="1">
          <a:blip r:embed="rId3">
            <a:alphaModFix/>
          </a:blip>
          <a:srcRect b="4374"/>
          <a:stretch/>
        </p:blipFill>
        <p:spPr>
          <a:xfrm>
            <a:off x="1563687" y="863600"/>
            <a:ext cx="6029325" cy="5838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8"/>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327" name="Google Shape;327;p28"/>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328" name="Google Shape;328;p28"/>
          <p:cNvPicPr preferRelativeResize="0"/>
          <p:nvPr/>
        </p:nvPicPr>
        <p:blipFill rotWithShape="1">
          <a:blip r:embed="rId3">
            <a:alphaModFix/>
          </a:blip>
          <a:srcRect/>
          <a:stretch/>
        </p:blipFill>
        <p:spPr>
          <a:xfrm>
            <a:off x="395287" y="757237"/>
            <a:ext cx="8353425" cy="5343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9"/>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334" name="Google Shape;334;p29"/>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335" name="Google Shape;335;p29"/>
          <p:cNvPicPr preferRelativeResize="0"/>
          <p:nvPr/>
        </p:nvPicPr>
        <p:blipFill rotWithShape="1">
          <a:blip r:embed="rId3">
            <a:alphaModFix/>
          </a:blip>
          <a:srcRect/>
          <a:stretch/>
        </p:blipFill>
        <p:spPr>
          <a:xfrm>
            <a:off x="533400" y="566737"/>
            <a:ext cx="8077200" cy="5724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title"/>
          </p:nvPr>
        </p:nvSpPr>
        <p:spPr>
          <a:xfrm>
            <a:off x="682625" y="120650"/>
            <a:ext cx="7772400" cy="641350"/>
          </a:xfrm>
          <a:prstGeom prst="rect">
            <a:avLst/>
          </a:prstGeom>
          <a:noFill/>
          <a:ln>
            <a:noFill/>
          </a:ln>
        </p:spPr>
        <p:txBody>
          <a:bodyPr spcFirstLastPara="1" wrap="square" lIns="91425" tIns="45700" rIns="91425" bIns="45700" anchor="ctr" anchorCtr="1">
            <a:spAutoFit/>
          </a:bodyPr>
          <a:lstStyle/>
          <a:p>
            <a:pPr marL="0" lvl="0" indent="0" algn="ctr" rtl="0">
              <a:lnSpc>
                <a:spcPct val="100000"/>
              </a:lnSpc>
              <a:spcBef>
                <a:spcPts val="0"/>
              </a:spcBef>
              <a:spcAft>
                <a:spcPts val="0"/>
              </a:spcAft>
              <a:buClr>
                <a:schemeClr val="dk2"/>
              </a:buClr>
              <a:buSzPts val="3600"/>
              <a:buFont typeface="Times New Roman"/>
              <a:buNone/>
            </a:pPr>
            <a:r>
              <a:rPr lang="en-US" sz="3600" b="0" i="0" u="none">
                <a:solidFill>
                  <a:schemeClr val="dk2"/>
                </a:solidFill>
                <a:latin typeface="Times New Roman"/>
                <a:ea typeface="Times New Roman"/>
                <a:cs typeface="Times New Roman"/>
                <a:sym typeface="Times New Roman"/>
              </a:rPr>
              <a:t>Body Defenses: Overview</a:t>
            </a:r>
            <a:endParaRPr/>
          </a:p>
        </p:txBody>
      </p:sp>
      <p:sp>
        <p:nvSpPr>
          <p:cNvPr id="83" name="Google Shape;83;p3"/>
          <p:cNvSpPr txBox="1">
            <a:spLocks noGrp="1"/>
          </p:cNvSpPr>
          <p:nvPr>
            <p:ph type="body" idx="1"/>
          </p:nvPr>
        </p:nvSpPr>
        <p:spPr>
          <a:xfrm>
            <a:off x="174625" y="676275"/>
            <a:ext cx="8753475" cy="3008312"/>
          </a:xfrm>
          <a:prstGeom prst="rect">
            <a:avLst/>
          </a:prstGeom>
          <a:noFill/>
          <a:ln>
            <a:noFill/>
          </a:ln>
        </p:spPr>
        <p:txBody>
          <a:bodyPr spcFirstLastPara="1" wrap="square" lIns="91425" tIns="45700" rIns="91425" bIns="45700" anchor="ctr" anchorCtr="0">
            <a:spAutoFit/>
          </a:bodyPr>
          <a:lstStyle/>
          <a:p>
            <a:pPr marL="342900" lvl="0" indent="-342900" algn="l" rtl="0">
              <a:lnSpc>
                <a:spcPct val="100000"/>
              </a:lnSpc>
              <a:spcBef>
                <a:spcPts val="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Physical barriers: skin &amp; epithelial linings &amp; cilia</a:t>
            </a:r>
            <a:endParaRPr/>
          </a:p>
          <a:p>
            <a:pPr marL="342900" lvl="0" indent="-342900" algn="l" rtl="0">
              <a:lnSpc>
                <a:spcPct val="10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Chemical: acids, mucous &amp; lysozymes</a:t>
            </a:r>
            <a:endParaRPr/>
          </a:p>
          <a:p>
            <a:pPr marL="342900" lvl="0" indent="-342900" algn="l" rtl="0">
              <a:lnSpc>
                <a:spcPct val="10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Immune  defenses – internal </a:t>
            </a:r>
            <a:endParaRPr/>
          </a:p>
          <a:p>
            <a:pPr marL="742950" lvl="1" indent="-285750" algn="l" rtl="0">
              <a:lnSpc>
                <a:spcPct val="10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Innate, non-specific, immediate response (min/hrs)</a:t>
            </a:r>
            <a:endParaRPr/>
          </a:p>
          <a:p>
            <a:pPr marL="742950" lvl="1" indent="-285750" algn="l" rtl="0">
              <a:lnSpc>
                <a:spcPct val="10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Acquired – attack a specific pathogen (antigen)</a:t>
            </a:r>
            <a:endParaRPr/>
          </a:p>
          <a:p>
            <a:pPr marL="342900" lvl="0" indent="-342900" algn="l" rtl="0">
              <a:lnSpc>
                <a:spcPct val="10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Steps in Immune defense</a:t>
            </a:r>
            <a:endParaRPr/>
          </a:p>
          <a:p>
            <a:pPr marL="742950" lvl="1" indent="-285750" algn="l" rtl="0">
              <a:lnSpc>
                <a:spcPct val="10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Detect invader/foreign cells </a:t>
            </a:r>
            <a:endParaRPr/>
          </a:p>
          <a:p>
            <a:pPr marL="742950" lvl="1" indent="-285750" algn="l" rtl="0">
              <a:lnSpc>
                <a:spcPct val="10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Communicate alarm &amp; recruit immune cells</a:t>
            </a:r>
            <a:endParaRPr/>
          </a:p>
          <a:p>
            <a:pPr marL="742950" lvl="1" indent="-285750" algn="l" rtl="0">
              <a:lnSpc>
                <a:spcPct val="100000"/>
              </a:lnSpc>
              <a:spcBef>
                <a:spcPts val="360"/>
              </a:spcBef>
              <a:spcAft>
                <a:spcPts val="0"/>
              </a:spcAft>
              <a:buClr>
                <a:srgbClr val="663300"/>
              </a:buClr>
              <a:buSzPts val="1350"/>
              <a:buFont typeface="Noto Sans Symbols"/>
              <a:buChar char="●"/>
            </a:pPr>
            <a:r>
              <a:rPr lang="en-US" sz="1800" b="1" i="0" u="none">
                <a:solidFill>
                  <a:schemeClr val="dk2"/>
                </a:solidFill>
                <a:latin typeface="Times New Roman"/>
                <a:ea typeface="Times New Roman"/>
                <a:cs typeface="Times New Roman"/>
                <a:sym typeface="Times New Roman"/>
              </a:rPr>
              <a:t>Suppress or destroy invader</a:t>
            </a:r>
            <a:endParaRPr/>
          </a:p>
        </p:txBody>
      </p:sp>
      <p:pic>
        <p:nvPicPr>
          <p:cNvPr id="84" name="Google Shape;84;p3" descr="Cross-section of Skin"/>
          <p:cNvPicPr preferRelativeResize="0"/>
          <p:nvPr/>
        </p:nvPicPr>
        <p:blipFill rotWithShape="1">
          <a:blip r:embed="rId3">
            <a:alphaModFix/>
          </a:blip>
          <a:srcRect/>
          <a:stretch/>
        </p:blipFill>
        <p:spPr>
          <a:xfrm>
            <a:off x="150812" y="3638550"/>
            <a:ext cx="4552950" cy="3032125"/>
          </a:xfrm>
          <a:prstGeom prst="rect">
            <a:avLst/>
          </a:prstGeom>
          <a:noFill/>
          <a:ln>
            <a:noFill/>
          </a:ln>
        </p:spPr>
      </p:pic>
      <p:pic>
        <p:nvPicPr>
          <p:cNvPr id="85" name="Google Shape;85;p3"/>
          <p:cNvPicPr preferRelativeResize="0"/>
          <p:nvPr/>
        </p:nvPicPr>
        <p:blipFill rotWithShape="1">
          <a:blip r:embed="rId4">
            <a:alphaModFix/>
          </a:blip>
          <a:srcRect b="66061"/>
          <a:stretch/>
        </p:blipFill>
        <p:spPr>
          <a:xfrm>
            <a:off x="4700587" y="3662362"/>
            <a:ext cx="4262437" cy="300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0"/>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Active and Passive Immunity</a:t>
            </a:r>
            <a:endParaRPr/>
          </a:p>
        </p:txBody>
      </p:sp>
      <p:sp>
        <p:nvSpPr>
          <p:cNvPr id="341" name="Google Shape;341;p30"/>
          <p:cNvSpPr txBox="1">
            <a:spLocks noGrp="1"/>
          </p:cNvSpPr>
          <p:nvPr>
            <p:ph type="body" idx="1"/>
          </p:nvPr>
        </p:nvSpPr>
        <p:spPr>
          <a:xfrm>
            <a:off x="325437" y="1163637"/>
            <a:ext cx="822960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3300"/>
              </a:buClr>
              <a:buSzPts val="2400"/>
              <a:buFont typeface="Noto Sans Symbols"/>
              <a:buChar char="●"/>
            </a:pPr>
            <a:r>
              <a:rPr lang="en-US" sz="3200" b="0" i="0" u="none">
                <a:solidFill>
                  <a:srgbClr val="333333"/>
                </a:solidFill>
                <a:latin typeface="Roboto"/>
                <a:ea typeface="Roboto"/>
                <a:cs typeface="Roboto"/>
                <a:sym typeface="Roboto"/>
              </a:rPr>
              <a:t>Active immunity and passive immunity are two types of acquired immunity.</a:t>
            </a:r>
            <a:endParaRPr/>
          </a:p>
        </p:txBody>
      </p:sp>
      <p:pic>
        <p:nvPicPr>
          <p:cNvPr id="342" name="Google Shape;342;p30"/>
          <p:cNvPicPr preferRelativeResize="0"/>
          <p:nvPr/>
        </p:nvPicPr>
        <p:blipFill rotWithShape="1">
          <a:blip r:embed="rId3">
            <a:alphaModFix/>
          </a:blip>
          <a:srcRect/>
          <a:stretch/>
        </p:blipFill>
        <p:spPr>
          <a:xfrm>
            <a:off x="304800" y="2209800"/>
            <a:ext cx="8513762" cy="4479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txBox="1"/>
          <p:nvPr/>
        </p:nvSpPr>
        <p:spPr>
          <a:xfrm>
            <a:off x="0" y="0"/>
            <a:ext cx="9144000" cy="6413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3200"/>
              <a:buFont typeface="Arial"/>
              <a:buNone/>
            </a:pPr>
            <a:r>
              <a:rPr lang="en-US" sz="3200" b="1" i="0" u="none">
                <a:solidFill>
                  <a:schemeClr val="dk2"/>
                </a:solidFill>
                <a:latin typeface="Arial"/>
                <a:ea typeface="Arial"/>
                <a:cs typeface="Arial"/>
                <a:sym typeface="Arial"/>
              </a:rPr>
              <a:t>Immunity: Active and Passive </a:t>
            </a:r>
            <a:endParaRPr/>
          </a:p>
        </p:txBody>
      </p:sp>
      <p:pic>
        <p:nvPicPr>
          <p:cNvPr id="349" name="Google Shape;349;p31" descr="Image result for active and passive immune example"/>
          <p:cNvPicPr preferRelativeResize="0"/>
          <p:nvPr/>
        </p:nvPicPr>
        <p:blipFill rotWithShape="1">
          <a:blip r:embed="rId3">
            <a:alphaModFix/>
          </a:blip>
          <a:srcRect/>
          <a:stretch/>
        </p:blipFill>
        <p:spPr>
          <a:xfrm>
            <a:off x="474662" y="642937"/>
            <a:ext cx="8194675" cy="5105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2"/>
          <p:cNvSpPr txBox="1"/>
          <p:nvPr/>
        </p:nvSpPr>
        <p:spPr>
          <a:xfrm>
            <a:off x="304800" y="803275"/>
            <a:ext cx="8305800" cy="563245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chemeClr val="dk2"/>
              </a:buClr>
              <a:buSzPts val="1800"/>
              <a:buFont typeface="Arial"/>
              <a:buChar char="•"/>
            </a:pPr>
            <a:r>
              <a:rPr lang="en-US" sz="1800" b="0" i="0" u="none">
                <a:solidFill>
                  <a:schemeClr val="dk2"/>
                </a:solidFill>
                <a:latin typeface="Proxima Nova"/>
                <a:ea typeface="Proxima Nova"/>
                <a:cs typeface="Proxima Nova"/>
                <a:sym typeface="Proxima Nova"/>
              </a:rPr>
              <a:t>Vaccination is the administration of antigenic agents applied to stimulate the immune system of an individual and to develop adaptive immunity to a disease.</a:t>
            </a:r>
            <a:endParaRPr/>
          </a:p>
          <a:p>
            <a:pPr marL="285750" marR="0" lvl="0" indent="-285750" algn="just" rtl="0">
              <a:lnSpc>
                <a:spcPct val="100000"/>
              </a:lnSpc>
              <a:spcBef>
                <a:spcPts val="0"/>
              </a:spcBef>
              <a:spcAft>
                <a:spcPts val="0"/>
              </a:spcAft>
              <a:buClr>
                <a:schemeClr val="dk2"/>
              </a:buClr>
              <a:buSzPts val="1800"/>
              <a:buFont typeface="Arial"/>
              <a:buChar char="•"/>
            </a:pPr>
            <a:r>
              <a:rPr lang="en-US" sz="1800" b="0" i="0" u="none">
                <a:solidFill>
                  <a:schemeClr val="dk2"/>
                </a:solidFill>
                <a:latin typeface="Proxima Nova"/>
                <a:ea typeface="Proxima Nova"/>
                <a:cs typeface="Proxima Nova"/>
                <a:sym typeface="Proxima Nova"/>
              </a:rPr>
              <a:t>Vaccines can ameliorate, or often even prevent, the effects of infection. Vaccination is generally considered to be the most effective method of preventing infectious diseases </a:t>
            </a:r>
            <a:endParaRPr/>
          </a:p>
          <a:p>
            <a:pPr marL="285750" marR="0" lvl="0" indent="-285750" algn="just" rtl="0">
              <a:lnSpc>
                <a:spcPct val="100000"/>
              </a:lnSpc>
              <a:spcBef>
                <a:spcPts val="0"/>
              </a:spcBef>
              <a:spcAft>
                <a:spcPts val="0"/>
              </a:spcAft>
              <a:buClr>
                <a:schemeClr val="dk2"/>
              </a:buClr>
              <a:buSzPts val="1800"/>
              <a:buFont typeface="Arial"/>
              <a:buChar char="•"/>
            </a:pPr>
            <a:r>
              <a:rPr lang="en-US" sz="1800" b="0" i="0" u="none">
                <a:solidFill>
                  <a:schemeClr val="dk2"/>
                </a:solidFill>
                <a:latin typeface="Proxima Nova"/>
                <a:ea typeface="Proxima Nova"/>
                <a:cs typeface="Proxima Nova"/>
                <a:sym typeface="Proxima Nova"/>
              </a:rPr>
              <a:t>A multi-stage tuberculosis vaccine and Covid  has recently been developed to confer protection after the exposure to the pathogen . There are numerous vaccine examples, including experimental ones against AIDS, cancer and Alzheimer's disease. </a:t>
            </a:r>
            <a:endParaRPr/>
          </a:p>
          <a:p>
            <a:pPr marL="285750" marR="0" lvl="0" indent="-285750" algn="just" rtl="0">
              <a:lnSpc>
                <a:spcPct val="100000"/>
              </a:lnSpc>
              <a:spcBef>
                <a:spcPts val="0"/>
              </a:spcBef>
              <a:spcAft>
                <a:spcPts val="0"/>
              </a:spcAft>
              <a:buClr>
                <a:schemeClr val="dk2"/>
              </a:buClr>
              <a:buSzPts val="1800"/>
              <a:buFont typeface="Arial"/>
              <a:buChar char="•"/>
            </a:pPr>
            <a:r>
              <a:rPr lang="en-US" sz="1800" b="0" i="0" u="none">
                <a:solidFill>
                  <a:schemeClr val="dk2"/>
                </a:solidFill>
                <a:latin typeface="Proxima Nova"/>
                <a:ea typeface="Proxima Nova"/>
                <a:cs typeface="Proxima Nova"/>
                <a:sym typeface="Proxima Nova"/>
              </a:rPr>
              <a:t>The core mechanism behind all the vaccinations is the ability of the vaccine to initiate an immune response in a quicker fashion than the pathogen itself.</a:t>
            </a:r>
            <a:endParaRPr/>
          </a:p>
          <a:p>
            <a:pPr marL="285750" marR="0" lvl="0" indent="-171450" algn="just" rtl="0">
              <a:lnSpc>
                <a:spcPct val="100000"/>
              </a:lnSpc>
              <a:spcBef>
                <a:spcPts val="0"/>
              </a:spcBef>
              <a:spcAft>
                <a:spcPts val="0"/>
              </a:spcAft>
              <a:buClr>
                <a:schemeClr val="lt1"/>
              </a:buClr>
              <a:buSzPts val="1800"/>
              <a:buFont typeface="Arial"/>
              <a:buNone/>
            </a:pPr>
            <a:endParaRPr sz="1800" b="0" i="0" u="none">
              <a:solidFill>
                <a:schemeClr val="dk2"/>
              </a:solidFill>
              <a:latin typeface="Proxima Nova"/>
              <a:ea typeface="Proxima Nova"/>
              <a:cs typeface="Proxima Nova"/>
              <a:sym typeface="Proxima Nova"/>
            </a:endParaRPr>
          </a:p>
          <a:p>
            <a:pPr marL="285750" marR="0" lvl="0" indent="-285750" algn="just" rtl="0">
              <a:lnSpc>
                <a:spcPct val="100000"/>
              </a:lnSpc>
              <a:spcBef>
                <a:spcPts val="0"/>
              </a:spcBef>
              <a:spcAft>
                <a:spcPts val="0"/>
              </a:spcAft>
              <a:buClr>
                <a:schemeClr val="dk2"/>
              </a:buClr>
              <a:buSzPts val="1800"/>
              <a:buFont typeface="Arial"/>
              <a:buChar char="•"/>
            </a:pPr>
            <a:r>
              <a:rPr lang="en-US" sz="1800" b="0" i="0" u="none">
                <a:solidFill>
                  <a:schemeClr val="dk2"/>
                </a:solidFill>
                <a:latin typeface="Proxima Nova"/>
                <a:ea typeface="Proxima Nova"/>
                <a:cs typeface="Proxima Nova"/>
                <a:sym typeface="Proxima Nova"/>
              </a:rPr>
              <a:t>The purpose of every vaccination is to present a particular antigen or set of antigens to the immune system in order to evoke a relevant immune response. </a:t>
            </a:r>
            <a:endParaRPr/>
          </a:p>
          <a:p>
            <a:pPr marL="285750" marR="0" lvl="0" indent="-171450" algn="just" rtl="0">
              <a:lnSpc>
                <a:spcPct val="100000"/>
              </a:lnSpc>
              <a:spcBef>
                <a:spcPts val="0"/>
              </a:spcBef>
              <a:spcAft>
                <a:spcPts val="0"/>
              </a:spcAft>
              <a:buClr>
                <a:schemeClr val="lt1"/>
              </a:buClr>
              <a:buSzPts val="1800"/>
              <a:buFont typeface="Arial"/>
              <a:buNone/>
            </a:pPr>
            <a:endParaRPr sz="1800" b="0" i="0" u="none">
              <a:solidFill>
                <a:schemeClr val="dk2"/>
              </a:solidFill>
              <a:latin typeface="Proxima Nova"/>
              <a:ea typeface="Proxima Nova"/>
              <a:cs typeface="Proxima Nova"/>
              <a:sym typeface="Proxima Nova"/>
            </a:endParaRPr>
          </a:p>
          <a:p>
            <a:pPr marL="285750" marR="0" lvl="0" indent="-285750" algn="just" rtl="0">
              <a:lnSpc>
                <a:spcPct val="100000"/>
              </a:lnSpc>
              <a:spcBef>
                <a:spcPts val="0"/>
              </a:spcBef>
              <a:spcAft>
                <a:spcPts val="0"/>
              </a:spcAft>
              <a:buClr>
                <a:schemeClr val="dk2"/>
              </a:buClr>
              <a:buSzPts val="1800"/>
              <a:buFont typeface="Arial"/>
              <a:buChar char="•"/>
            </a:pPr>
            <a:r>
              <a:rPr lang="en-US" sz="1800" b="0" i="0" u="none">
                <a:solidFill>
                  <a:schemeClr val="dk2"/>
                </a:solidFill>
                <a:latin typeface="Proxima Nova"/>
                <a:ea typeface="Proxima Nova"/>
                <a:cs typeface="Proxima Nova"/>
                <a:sym typeface="Proxima Nova"/>
              </a:rPr>
              <a:t>The main active component of a vaccine may be inactive, but still intact (attenuated bacteria or viruses), or purified components of the pathogen that are known to induce immune reaction.</a:t>
            </a:r>
            <a:endParaRPr/>
          </a:p>
        </p:txBody>
      </p:sp>
      <p:sp>
        <p:nvSpPr>
          <p:cNvPr id="355" name="Google Shape;355;p32"/>
          <p:cNvSpPr txBox="1"/>
          <p:nvPr/>
        </p:nvSpPr>
        <p:spPr>
          <a:xfrm flipH="1">
            <a:off x="2133600" y="217487"/>
            <a:ext cx="4114800" cy="585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2"/>
              </a:buClr>
              <a:buSzPts val="3200"/>
              <a:buFont typeface="Arial"/>
              <a:buNone/>
            </a:pPr>
            <a:r>
              <a:rPr lang="en-US" sz="3200" b="1" i="0" u="none">
                <a:solidFill>
                  <a:schemeClr val="dk2"/>
                </a:solidFill>
                <a:latin typeface="Arial"/>
                <a:ea typeface="Arial"/>
                <a:cs typeface="Arial"/>
                <a:sym typeface="Arial"/>
              </a:rPr>
              <a:t>VACCINES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457200" y="219075"/>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Types of Vaccines</a:t>
            </a:r>
            <a:endParaRPr/>
          </a:p>
        </p:txBody>
      </p:sp>
      <p:sp>
        <p:nvSpPr>
          <p:cNvPr id="361" name="Google Shape;361;p33"/>
          <p:cNvSpPr txBox="1">
            <a:spLocks noGrp="1"/>
          </p:cNvSpPr>
          <p:nvPr>
            <p:ph type="body" idx="1"/>
          </p:nvPr>
        </p:nvSpPr>
        <p:spPr>
          <a:xfrm>
            <a:off x="457200" y="1295400"/>
            <a:ext cx="8229600" cy="510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63300"/>
              </a:buClr>
              <a:buSzPts val="1500"/>
              <a:buFont typeface="Noto Sans Symbols"/>
              <a:buNone/>
            </a:pPr>
            <a:r>
              <a:rPr lang="en-US" sz="2000" b="0" i="0" u="none">
                <a:solidFill>
                  <a:srgbClr val="333132"/>
                </a:solidFill>
                <a:latin typeface="Proxima Nova"/>
                <a:ea typeface="Proxima Nova"/>
                <a:cs typeface="Proxima Nova"/>
                <a:sym typeface="Proxima Nova"/>
              </a:rPr>
              <a:t>1. Inactivated vaccines</a:t>
            </a:r>
            <a:endParaRPr/>
          </a:p>
          <a:p>
            <a:pPr marL="0" marR="0" lvl="0" indent="-95250" algn="l" rtl="0">
              <a:lnSpc>
                <a:spcPct val="100000"/>
              </a:lnSpc>
              <a:spcBef>
                <a:spcPts val="400"/>
              </a:spcBef>
              <a:spcAft>
                <a:spcPts val="0"/>
              </a:spcAft>
              <a:buClr>
                <a:srgbClr val="663300"/>
              </a:buClr>
              <a:buSzPts val="1500"/>
              <a:buFont typeface="Noto Sans Symbols"/>
              <a:buChar char="●"/>
            </a:pPr>
            <a:r>
              <a:rPr lang="en-US" sz="2000" b="0" i="0" u="none">
                <a:solidFill>
                  <a:srgbClr val="333132"/>
                </a:solidFill>
                <a:latin typeface="Proxima Nova"/>
                <a:ea typeface="Proxima Nova"/>
                <a:cs typeface="Proxima Nova"/>
                <a:sym typeface="Proxima Nova"/>
              </a:rPr>
              <a:t>This type of vaccine consists of virus particles grown in cell culture and inactivated by applying high temperature or chemicals such as formaldehyde. Booster shots required Eg.,</a:t>
            </a:r>
            <a:r>
              <a:rPr lang="en-US" sz="2000" b="0" i="0" u="sng">
                <a:solidFill>
                  <a:srgbClr val="0053CC"/>
                </a:solidFill>
                <a:latin typeface="Helvetica Neue"/>
                <a:ea typeface="Helvetica Neue"/>
                <a:cs typeface="Helvetica Neue"/>
                <a:sym typeface="Helvetica Neue"/>
              </a:rPr>
              <a:t> </a:t>
            </a:r>
            <a:r>
              <a:rPr lang="en-US" sz="2000" b="0" i="0" u="none">
                <a:solidFill>
                  <a:schemeClr val="dk2"/>
                </a:solidFill>
                <a:latin typeface="Helvetica Neue"/>
                <a:ea typeface="Helvetica Neue"/>
                <a:cs typeface="Helvetica Neue"/>
                <a:sym typeface="Helvetica Neue"/>
              </a:rPr>
              <a:t>Hepatitis A, Polio,Flu</a:t>
            </a:r>
            <a:endParaRPr/>
          </a:p>
          <a:p>
            <a:pPr marL="0" marR="0" lvl="0" indent="0" algn="l" rtl="0">
              <a:lnSpc>
                <a:spcPct val="100000"/>
              </a:lnSpc>
              <a:spcBef>
                <a:spcPts val="400"/>
              </a:spcBef>
              <a:spcAft>
                <a:spcPts val="0"/>
              </a:spcAft>
              <a:buClr>
                <a:srgbClr val="663300"/>
              </a:buClr>
              <a:buSzPts val="1500"/>
              <a:buFont typeface="Noto Sans Symbols"/>
              <a:buNone/>
            </a:pPr>
            <a:r>
              <a:rPr lang="en-US" sz="2000" b="0" i="0" u="none">
                <a:solidFill>
                  <a:srgbClr val="333132"/>
                </a:solidFill>
                <a:latin typeface="Proxima Nova"/>
                <a:ea typeface="Proxima Nova"/>
                <a:cs typeface="Proxima Nova"/>
                <a:sym typeface="Proxima Nova"/>
              </a:rPr>
              <a:t>2. Live attenuated vaccines</a:t>
            </a:r>
            <a:endParaRPr/>
          </a:p>
          <a:p>
            <a:pPr marL="0" marR="0" lvl="0" indent="-95250" algn="l" rtl="0">
              <a:lnSpc>
                <a:spcPct val="100000"/>
              </a:lnSpc>
              <a:spcBef>
                <a:spcPts val="400"/>
              </a:spcBef>
              <a:spcAft>
                <a:spcPts val="0"/>
              </a:spcAft>
              <a:buClr>
                <a:srgbClr val="663300"/>
              </a:buClr>
              <a:buSzPts val="1500"/>
              <a:buFont typeface="Noto Sans Symbols"/>
              <a:buChar char="●"/>
            </a:pPr>
            <a:r>
              <a:rPr lang="en-US" sz="2000" b="0" i="0" u="none">
                <a:solidFill>
                  <a:srgbClr val="333132"/>
                </a:solidFill>
                <a:latin typeface="Proxima Nova"/>
                <a:ea typeface="Proxima Nova"/>
                <a:cs typeface="Proxima Nova"/>
                <a:sym typeface="Proxima Nova"/>
              </a:rPr>
              <a:t>The attenuated vaccines contain live virus particles with low levels of virulence. They have retained their ability to slowly reproduce, and thus they remain a continuous source of antigen for a certain period after the first vaccination, reducing the need of booster shots. Eg., MMR combined vaccine, Small pox, Rotavirus</a:t>
            </a:r>
            <a:endParaRPr/>
          </a:p>
          <a:p>
            <a:pPr marL="0" marR="0" lvl="0" indent="0" algn="l" rtl="0">
              <a:lnSpc>
                <a:spcPct val="100000"/>
              </a:lnSpc>
              <a:spcBef>
                <a:spcPts val="400"/>
              </a:spcBef>
              <a:spcAft>
                <a:spcPts val="0"/>
              </a:spcAft>
              <a:buClr>
                <a:srgbClr val="663300"/>
              </a:buClr>
              <a:buSzPts val="1500"/>
              <a:buFont typeface="Noto Sans Symbols"/>
              <a:buNone/>
            </a:pPr>
            <a:r>
              <a:rPr lang="en-US" sz="2000" b="0" i="0" u="none">
                <a:solidFill>
                  <a:srgbClr val="333132"/>
                </a:solidFill>
                <a:latin typeface="Proxima Nova"/>
                <a:ea typeface="Proxima Nova"/>
                <a:cs typeface="Proxima Nova"/>
                <a:sym typeface="Proxima Nova"/>
              </a:rPr>
              <a:t>3. Subunit vaccines</a:t>
            </a:r>
            <a:endParaRPr/>
          </a:p>
          <a:p>
            <a:pPr marL="0" marR="0" lvl="0" indent="-95250" algn="l" rtl="0">
              <a:lnSpc>
                <a:spcPct val="100000"/>
              </a:lnSpc>
              <a:spcBef>
                <a:spcPts val="400"/>
              </a:spcBef>
              <a:spcAft>
                <a:spcPts val="0"/>
              </a:spcAft>
              <a:buClr>
                <a:srgbClr val="663300"/>
              </a:buClr>
              <a:buSzPts val="1500"/>
              <a:buFont typeface="Noto Sans Symbols"/>
              <a:buChar char="●"/>
            </a:pPr>
            <a:r>
              <a:rPr lang="en-US" sz="2000" b="0" i="0" u="none">
                <a:solidFill>
                  <a:srgbClr val="333132"/>
                </a:solidFill>
                <a:latin typeface="Proxima Nova"/>
                <a:ea typeface="Proxima Nova"/>
                <a:cs typeface="Proxima Nova"/>
                <a:sym typeface="Proxima Nova"/>
              </a:rPr>
              <a:t>Subunit vaccines use only the antigenic components that best stimulate the immune system, instead of dealing with the entire micro-organism.Eg., Hepatitis B,HPV (Human papillomavirus), Pertusis</a:t>
            </a:r>
            <a:endParaRPr/>
          </a:p>
          <a:p>
            <a:pPr marL="0" marR="0" lvl="0" indent="0" algn="l" rtl="0">
              <a:lnSpc>
                <a:spcPct val="100000"/>
              </a:lnSpc>
              <a:spcBef>
                <a:spcPts val="400"/>
              </a:spcBef>
              <a:spcAft>
                <a:spcPts val="0"/>
              </a:spcAft>
              <a:buClr>
                <a:srgbClr val="663300"/>
              </a:buClr>
              <a:buSzPts val="1500"/>
              <a:buFont typeface="Noto Sans Symbols"/>
              <a:buNone/>
            </a:pPr>
            <a:endParaRPr sz="2000" b="0" i="0" u="none">
              <a:solidFill>
                <a:schemeClr val="dk2"/>
              </a:solidFill>
              <a:latin typeface="Helvetica Neue"/>
              <a:ea typeface="Helvetica Neue"/>
              <a:cs typeface="Helvetica Neue"/>
              <a:sym typeface="Helvetica Neue"/>
            </a:endParaRPr>
          </a:p>
          <a:p>
            <a:pPr marL="0" marR="0" lvl="0" indent="0" algn="l" rtl="0">
              <a:lnSpc>
                <a:spcPct val="100000"/>
              </a:lnSpc>
              <a:spcBef>
                <a:spcPts val="400"/>
              </a:spcBef>
              <a:spcAft>
                <a:spcPts val="0"/>
              </a:spcAft>
              <a:buClr>
                <a:srgbClr val="663300"/>
              </a:buClr>
              <a:buSzPts val="1500"/>
              <a:buFont typeface="Noto Sans Symbols"/>
              <a:buNone/>
            </a:pPr>
            <a:endParaRPr sz="2000" b="0" i="0" u="none">
              <a:solidFill>
                <a:srgbClr val="333132"/>
              </a:solidFill>
              <a:latin typeface="Proxima Nova"/>
              <a:ea typeface="Proxima Nova"/>
              <a:cs typeface="Proxima Nova"/>
              <a:sym typeface="Proxima Nova"/>
            </a:endParaRPr>
          </a:p>
          <a:p>
            <a:pPr marL="342900" marR="0" lvl="0" indent="-247650" algn="l" rtl="0">
              <a:spcBef>
                <a:spcPts val="400"/>
              </a:spcBef>
              <a:spcAft>
                <a:spcPts val="0"/>
              </a:spcAft>
              <a:buClr>
                <a:srgbClr val="663300"/>
              </a:buClr>
              <a:buSzPts val="1500"/>
              <a:buFont typeface="Noto Sans Symbols"/>
              <a:buNone/>
            </a:pPr>
            <a:endParaRPr sz="2000" b="0" i="0" u="none">
              <a:solidFill>
                <a:srgbClr val="333132"/>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4"/>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367" name="Google Shape;367;p34"/>
          <p:cNvSpPr txBox="1">
            <a:spLocks noGrp="1"/>
          </p:cNvSpPr>
          <p:nvPr>
            <p:ph type="body" idx="1"/>
          </p:nvPr>
        </p:nvSpPr>
        <p:spPr>
          <a:xfrm>
            <a:off x="304800" y="0"/>
            <a:ext cx="8229600" cy="640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63300"/>
              </a:buClr>
              <a:buSzPts val="1500"/>
              <a:buFont typeface="Noto Sans Symbols"/>
              <a:buNone/>
            </a:pPr>
            <a:endParaRPr sz="2000" b="0" i="0" u="none">
              <a:solidFill>
                <a:srgbClr val="333132"/>
              </a:solidFill>
              <a:latin typeface="Proxima Nova"/>
              <a:ea typeface="Proxima Nova"/>
              <a:cs typeface="Proxima Nova"/>
              <a:sym typeface="Proxima Nova"/>
            </a:endParaRPr>
          </a:p>
          <a:p>
            <a:pPr marL="0" marR="0" lvl="0" indent="0" algn="l" rtl="0">
              <a:lnSpc>
                <a:spcPct val="100000"/>
              </a:lnSpc>
              <a:spcBef>
                <a:spcPts val="400"/>
              </a:spcBef>
              <a:spcAft>
                <a:spcPts val="0"/>
              </a:spcAft>
              <a:buClr>
                <a:srgbClr val="663300"/>
              </a:buClr>
              <a:buSzPts val="1500"/>
              <a:buFont typeface="Noto Sans Symbols"/>
              <a:buNone/>
            </a:pPr>
            <a:r>
              <a:rPr lang="en-US" sz="2000" b="0" i="0" u="none">
                <a:solidFill>
                  <a:srgbClr val="333132"/>
                </a:solidFill>
                <a:latin typeface="Proxima Nova"/>
                <a:ea typeface="Proxima Nova"/>
                <a:cs typeface="Proxima Nova"/>
                <a:sym typeface="Proxima Nova"/>
              </a:rPr>
              <a:t>4.Toxoid vaccines</a:t>
            </a:r>
            <a:endParaRPr/>
          </a:p>
          <a:p>
            <a:pPr marL="0" marR="0" lvl="0" indent="-95250" algn="l" rtl="0">
              <a:lnSpc>
                <a:spcPct val="100000"/>
              </a:lnSpc>
              <a:spcBef>
                <a:spcPts val="400"/>
              </a:spcBef>
              <a:spcAft>
                <a:spcPts val="0"/>
              </a:spcAft>
              <a:buClr>
                <a:srgbClr val="663300"/>
              </a:buClr>
              <a:buSzPts val="1500"/>
              <a:buFont typeface="Noto Sans Symbols"/>
              <a:buChar char="●"/>
            </a:pPr>
            <a:r>
              <a:rPr lang="en-US" sz="2000" b="0" i="0" u="none">
                <a:solidFill>
                  <a:srgbClr val="333132"/>
                </a:solidFill>
                <a:latin typeface="Proxima Nova"/>
                <a:ea typeface="Proxima Nova"/>
                <a:cs typeface="Proxima Nova"/>
                <a:sym typeface="Proxima Nova"/>
              </a:rPr>
              <a:t>The toxoid vaccines are typical solution for bacteria that secrete harmful metabolites or toxins. It is common to use them when the main reason for discomfort or sickness is a bacterial toxin. Eg., diphtheria and tetanus.</a:t>
            </a:r>
            <a:endParaRPr/>
          </a:p>
          <a:p>
            <a:pPr marL="0" marR="0" lvl="0" indent="0" algn="l" rtl="0">
              <a:lnSpc>
                <a:spcPct val="100000"/>
              </a:lnSpc>
              <a:spcBef>
                <a:spcPts val="400"/>
              </a:spcBef>
              <a:spcAft>
                <a:spcPts val="0"/>
              </a:spcAft>
              <a:buClr>
                <a:srgbClr val="663300"/>
              </a:buClr>
              <a:buSzPts val="1500"/>
              <a:buFont typeface="Noto Sans Symbols"/>
              <a:buNone/>
            </a:pPr>
            <a:r>
              <a:rPr lang="en-US" sz="2000" b="0" i="0" u="none">
                <a:solidFill>
                  <a:srgbClr val="333132"/>
                </a:solidFill>
                <a:latin typeface="Proxima Nova"/>
                <a:ea typeface="Proxima Nova"/>
                <a:cs typeface="Proxima Nova"/>
                <a:sym typeface="Proxima Nova"/>
              </a:rPr>
              <a:t>5. DNA vaccines</a:t>
            </a:r>
            <a:endParaRPr/>
          </a:p>
          <a:p>
            <a:pPr marL="0" marR="0" lvl="0" indent="-95250" algn="l" rtl="0">
              <a:lnSpc>
                <a:spcPct val="100000"/>
              </a:lnSpc>
              <a:spcBef>
                <a:spcPts val="400"/>
              </a:spcBef>
              <a:spcAft>
                <a:spcPts val="0"/>
              </a:spcAft>
              <a:buClr>
                <a:srgbClr val="663300"/>
              </a:buClr>
              <a:buSzPts val="1500"/>
              <a:buFont typeface="Noto Sans Symbols"/>
              <a:buChar char="●"/>
            </a:pPr>
            <a:r>
              <a:rPr lang="en-US" sz="2000" b="0" i="0" u="none">
                <a:solidFill>
                  <a:srgbClr val="333132"/>
                </a:solidFill>
                <a:latin typeface="Proxima Nova"/>
                <a:ea typeface="Proxima Nova"/>
                <a:cs typeface="Proxima Nova"/>
                <a:sym typeface="Proxima Nova"/>
              </a:rPr>
              <a:t>DNA vaccination is a very new approach for induction of humoral and cellular immune responses to protein antigens by administering genetically engineered DNA. DNA vaccines are still in the experimental stage, and have been tested in numerous viral, bacterial and parasitic models of disease</a:t>
            </a:r>
            <a:endParaRPr/>
          </a:p>
          <a:p>
            <a:pPr marL="0" marR="0" lvl="0" indent="0" algn="l" rtl="0">
              <a:lnSpc>
                <a:spcPct val="100000"/>
              </a:lnSpc>
              <a:spcBef>
                <a:spcPts val="400"/>
              </a:spcBef>
              <a:spcAft>
                <a:spcPts val="0"/>
              </a:spcAft>
              <a:buClr>
                <a:srgbClr val="663300"/>
              </a:buClr>
              <a:buSzPts val="1500"/>
              <a:buFont typeface="Noto Sans Symbols"/>
              <a:buNone/>
            </a:pPr>
            <a:r>
              <a:rPr lang="en-US" sz="2000" b="0" i="0" u="none">
                <a:solidFill>
                  <a:srgbClr val="333132"/>
                </a:solidFill>
                <a:latin typeface="Proxima Nova"/>
                <a:ea typeface="Proxima Nova"/>
                <a:cs typeface="Proxima Nova"/>
                <a:sym typeface="Proxima Nova"/>
              </a:rPr>
              <a:t>6. Peptide vaccines</a:t>
            </a:r>
            <a:endParaRPr/>
          </a:p>
          <a:p>
            <a:pPr marL="0" marR="0" lvl="0" indent="-95250" algn="l" rtl="0">
              <a:lnSpc>
                <a:spcPct val="100000"/>
              </a:lnSpc>
              <a:spcBef>
                <a:spcPts val="400"/>
              </a:spcBef>
              <a:spcAft>
                <a:spcPts val="0"/>
              </a:spcAft>
              <a:buClr>
                <a:srgbClr val="663300"/>
              </a:buClr>
              <a:buSzPts val="1500"/>
              <a:buFont typeface="Noto Sans Symbols"/>
              <a:buChar char="●"/>
            </a:pPr>
            <a:r>
              <a:rPr lang="en-US" sz="2000" b="0" i="0" u="none">
                <a:solidFill>
                  <a:srgbClr val="333132"/>
                </a:solidFill>
                <a:latin typeface="Proxima Nova"/>
                <a:ea typeface="Proxima Nova"/>
                <a:cs typeface="Proxima Nova"/>
                <a:sym typeface="Proxima Nova"/>
              </a:rPr>
              <a:t>The improved knowledge of antigen recognition at molecular level has contributed to the development of rationally designed peptide vaccines. chemical approach to synthesize the identified B-cell and T-cell epitopes that are immunodominant and can induce specific immune responses. The peptide vaccines against various cancers have been developed, and entered phase I and phase II of clinical trials</a:t>
            </a:r>
            <a:endParaRPr/>
          </a:p>
          <a:p>
            <a:pPr marL="0" marR="0" lvl="0" indent="0" algn="l" rtl="0">
              <a:lnSpc>
                <a:spcPct val="100000"/>
              </a:lnSpc>
              <a:spcBef>
                <a:spcPts val="400"/>
              </a:spcBef>
              <a:spcAft>
                <a:spcPts val="0"/>
              </a:spcAft>
              <a:buClr>
                <a:srgbClr val="663300"/>
              </a:buClr>
              <a:buSzPts val="1500"/>
              <a:buFont typeface="Noto Sans Symbols"/>
              <a:buNone/>
            </a:pPr>
            <a:endParaRPr sz="2000" b="0" i="0" u="none">
              <a:solidFill>
                <a:srgbClr val="333132"/>
              </a:solidFill>
              <a:latin typeface="Proxima Nova"/>
              <a:ea typeface="Proxima Nova"/>
              <a:cs typeface="Proxima Nova"/>
              <a:sym typeface="Proxima Nova"/>
            </a:endParaRPr>
          </a:p>
          <a:p>
            <a:pPr marL="342900" marR="0" lvl="0" indent="-247650" algn="l" rtl="0">
              <a:spcBef>
                <a:spcPts val="400"/>
              </a:spcBef>
              <a:spcAft>
                <a:spcPts val="0"/>
              </a:spcAft>
              <a:buClr>
                <a:srgbClr val="663300"/>
              </a:buClr>
              <a:buSzPts val="1500"/>
              <a:buFont typeface="Noto Sans Symbols"/>
              <a:buNone/>
            </a:pPr>
            <a:endParaRPr sz="2000" b="0" i="0" u="none">
              <a:solidFill>
                <a:srgbClr val="333132"/>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5"/>
          <p:cNvSpPr txBox="1">
            <a:spLocks noGrp="1"/>
          </p:cNvSpPr>
          <p:nvPr>
            <p:ph type="title"/>
          </p:nvPr>
        </p:nvSpPr>
        <p:spPr>
          <a:xfrm>
            <a:off x="482600" y="247650"/>
            <a:ext cx="7772400" cy="38735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2400"/>
              <a:buFont typeface="Times New Roman"/>
              <a:buNone/>
            </a:pPr>
            <a:r>
              <a:rPr lang="en-US" sz="2400" b="1" i="0" u="none">
                <a:solidFill>
                  <a:schemeClr val="dk2"/>
                </a:solidFill>
                <a:latin typeface="Times New Roman"/>
                <a:ea typeface="Times New Roman"/>
                <a:cs typeface="Times New Roman"/>
                <a:sym typeface="Times New Roman"/>
              </a:rPr>
              <a:t>Vaccines yet to developed!</a:t>
            </a:r>
            <a:endParaRPr/>
          </a:p>
        </p:txBody>
      </p:sp>
      <p:pic>
        <p:nvPicPr>
          <p:cNvPr id="373" name="Google Shape;373;p35" descr="aids-inside"/>
          <p:cNvPicPr preferRelativeResize="0"/>
          <p:nvPr/>
        </p:nvPicPr>
        <p:blipFill rotWithShape="1">
          <a:blip r:embed="rId3">
            <a:alphaModFix/>
          </a:blip>
          <a:srcRect/>
          <a:stretch/>
        </p:blipFill>
        <p:spPr>
          <a:xfrm>
            <a:off x="631825" y="658812"/>
            <a:ext cx="2617787" cy="2427287"/>
          </a:xfrm>
          <a:prstGeom prst="rect">
            <a:avLst/>
          </a:prstGeom>
          <a:noFill/>
          <a:ln>
            <a:noFill/>
          </a:ln>
        </p:spPr>
      </p:pic>
      <p:pic>
        <p:nvPicPr>
          <p:cNvPr id="374" name="Google Shape;374;p35"/>
          <p:cNvPicPr preferRelativeResize="0"/>
          <p:nvPr/>
        </p:nvPicPr>
        <p:blipFill rotWithShape="1">
          <a:blip r:embed="rId4">
            <a:alphaModFix/>
          </a:blip>
          <a:srcRect/>
          <a:stretch/>
        </p:blipFill>
        <p:spPr>
          <a:xfrm>
            <a:off x="3249612" y="635000"/>
            <a:ext cx="2389187" cy="2389187"/>
          </a:xfrm>
          <a:prstGeom prst="rect">
            <a:avLst/>
          </a:prstGeom>
          <a:noFill/>
          <a:ln>
            <a:noFill/>
          </a:ln>
        </p:spPr>
      </p:pic>
      <p:pic>
        <p:nvPicPr>
          <p:cNvPr id="375" name="Google Shape;375;p35" descr="A man smokes a cigarette at a tobacco shop in Mumbai India Tuesday Nov. 27 2007.  Health activists said Tuesday that powerful tobacco industry groups could scuttle a federal government decision to require photographs of cancer patients on cigarette p ..."/>
          <p:cNvPicPr preferRelativeResize="0"/>
          <p:nvPr/>
        </p:nvPicPr>
        <p:blipFill rotWithShape="1">
          <a:blip r:embed="rId5">
            <a:alphaModFix/>
          </a:blip>
          <a:srcRect/>
          <a:stretch/>
        </p:blipFill>
        <p:spPr>
          <a:xfrm>
            <a:off x="854075" y="3144837"/>
            <a:ext cx="1835150" cy="1768475"/>
          </a:xfrm>
          <a:prstGeom prst="rect">
            <a:avLst/>
          </a:prstGeom>
          <a:noFill/>
          <a:ln>
            <a:noFill/>
          </a:ln>
        </p:spPr>
      </p:pic>
      <p:pic>
        <p:nvPicPr>
          <p:cNvPr id="376" name="Google Shape;376;p35"/>
          <p:cNvPicPr preferRelativeResize="0"/>
          <p:nvPr/>
        </p:nvPicPr>
        <p:blipFill rotWithShape="1">
          <a:blip r:embed="rId6">
            <a:alphaModFix/>
          </a:blip>
          <a:srcRect/>
          <a:stretch/>
        </p:blipFill>
        <p:spPr>
          <a:xfrm>
            <a:off x="766762" y="4908550"/>
            <a:ext cx="1827212" cy="1463675"/>
          </a:xfrm>
          <a:prstGeom prst="rect">
            <a:avLst/>
          </a:prstGeom>
          <a:noFill/>
          <a:ln>
            <a:noFill/>
          </a:ln>
        </p:spPr>
      </p:pic>
      <p:sp>
        <p:nvSpPr>
          <p:cNvPr id="377" name="Google Shape;377;p35"/>
          <p:cNvSpPr txBox="1"/>
          <p:nvPr/>
        </p:nvSpPr>
        <p:spPr>
          <a:xfrm>
            <a:off x="695325" y="6262687"/>
            <a:ext cx="2867025" cy="392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2"/>
              </a:buClr>
              <a:buSzPts val="1600"/>
              <a:buFont typeface="Times New Roman"/>
              <a:buNone/>
            </a:pPr>
            <a:r>
              <a:rPr lang="en-US" sz="1600" b="1" i="0" u="none">
                <a:solidFill>
                  <a:schemeClr val="dk2"/>
                </a:solidFill>
                <a:latin typeface="Times New Roman"/>
                <a:ea typeface="Times New Roman"/>
                <a:cs typeface="Times New Roman"/>
                <a:sym typeface="Times New Roman"/>
              </a:rPr>
              <a:t>Smoking causes cancer </a:t>
            </a:r>
            <a:endParaRPr/>
          </a:p>
        </p:txBody>
      </p:sp>
      <p:pic>
        <p:nvPicPr>
          <p:cNvPr id="378" name="Google Shape;378;p35" descr="handsofRA"/>
          <p:cNvPicPr preferRelativeResize="0"/>
          <p:nvPr/>
        </p:nvPicPr>
        <p:blipFill rotWithShape="1">
          <a:blip r:embed="rId7">
            <a:alphaModFix/>
          </a:blip>
          <a:srcRect/>
          <a:stretch/>
        </p:blipFill>
        <p:spPr>
          <a:xfrm>
            <a:off x="5021262" y="3835400"/>
            <a:ext cx="2124075" cy="1992312"/>
          </a:xfrm>
          <a:prstGeom prst="rect">
            <a:avLst/>
          </a:prstGeom>
          <a:noFill/>
          <a:ln>
            <a:noFill/>
          </a:ln>
        </p:spPr>
      </p:pic>
      <p:sp>
        <p:nvSpPr>
          <p:cNvPr id="379" name="Google Shape;379;p35"/>
          <p:cNvSpPr txBox="1"/>
          <p:nvPr/>
        </p:nvSpPr>
        <p:spPr>
          <a:xfrm>
            <a:off x="2865437" y="6022975"/>
            <a:ext cx="4886325" cy="392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2"/>
              </a:buClr>
              <a:buSzPts val="1600"/>
              <a:buFont typeface="Times New Roman"/>
              <a:buNone/>
            </a:pPr>
            <a:r>
              <a:rPr lang="en-US" sz="1600" b="1" i="0" u="none">
                <a:solidFill>
                  <a:schemeClr val="dk2"/>
                </a:solidFill>
                <a:latin typeface="Times New Roman"/>
                <a:ea typeface="Times New Roman"/>
                <a:cs typeface="Times New Roman"/>
                <a:sym typeface="Times New Roman"/>
              </a:rPr>
              <a:t>         Diabetes                       Rheumatoid arthritis </a:t>
            </a:r>
            <a:endParaRPr/>
          </a:p>
        </p:txBody>
      </p:sp>
      <p:pic>
        <p:nvPicPr>
          <p:cNvPr id="380" name="Google Shape;380;p35" descr="13diabetes2"/>
          <p:cNvPicPr preferRelativeResize="0"/>
          <p:nvPr/>
        </p:nvPicPr>
        <p:blipFill rotWithShape="1">
          <a:blip r:embed="rId8">
            <a:alphaModFix/>
          </a:blip>
          <a:srcRect/>
          <a:stretch/>
        </p:blipFill>
        <p:spPr>
          <a:xfrm>
            <a:off x="2824162" y="3829050"/>
            <a:ext cx="2197100" cy="1997075"/>
          </a:xfrm>
          <a:prstGeom prst="rect">
            <a:avLst/>
          </a:prstGeom>
          <a:noFill/>
          <a:ln>
            <a:noFill/>
          </a:ln>
        </p:spPr>
      </p:pic>
      <p:pic>
        <p:nvPicPr>
          <p:cNvPr id="381" name="Google Shape;381;p35"/>
          <p:cNvPicPr preferRelativeResize="0"/>
          <p:nvPr/>
        </p:nvPicPr>
        <p:blipFill rotWithShape="1">
          <a:blip r:embed="rId9">
            <a:alphaModFix/>
          </a:blip>
          <a:srcRect/>
          <a:stretch/>
        </p:blipFill>
        <p:spPr>
          <a:xfrm>
            <a:off x="5800725" y="646112"/>
            <a:ext cx="1722437" cy="1976437"/>
          </a:xfrm>
          <a:prstGeom prst="rect">
            <a:avLst/>
          </a:prstGeom>
          <a:noFill/>
          <a:ln>
            <a:noFill/>
          </a:ln>
        </p:spPr>
      </p:pic>
      <p:sp>
        <p:nvSpPr>
          <p:cNvPr id="382" name="Google Shape;382;p35"/>
          <p:cNvSpPr txBox="1"/>
          <p:nvPr/>
        </p:nvSpPr>
        <p:spPr>
          <a:xfrm>
            <a:off x="5799137" y="2651125"/>
            <a:ext cx="2867025" cy="392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2"/>
              </a:buClr>
              <a:buSzPts val="1600"/>
              <a:buFont typeface="Times New Roman"/>
              <a:buNone/>
            </a:pPr>
            <a:r>
              <a:rPr lang="en-US" sz="1600" b="1" i="0" u="none">
                <a:solidFill>
                  <a:schemeClr val="dk2"/>
                </a:solidFill>
                <a:latin typeface="Times New Roman"/>
                <a:ea typeface="Times New Roman"/>
                <a:cs typeface="Times New Roman"/>
                <a:sym typeface="Times New Roman"/>
              </a:rPr>
              <a:t>       Malaria-parasitic disease </a:t>
            </a:r>
            <a:endParaRPr/>
          </a:p>
        </p:txBody>
      </p:sp>
      <p:pic>
        <p:nvPicPr>
          <p:cNvPr id="383" name="Google Shape;383;p35" descr="Plasmodium"/>
          <p:cNvPicPr preferRelativeResize="0"/>
          <p:nvPr/>
        </p:nvPicPr>
        <p:blipFill rotWithShape="1">
          <a:blip r:embed="rId10">
            <a:alphaModFix/>
          </a:blip>
          <a:srcRect/>
          <a:stretch/>
        </p:blipFill>
        <p:spPr>
          <a:xfrm>
            <a:off x="7546975" y="641350"/>
            <a:ext cx="1443037" cy="1974850"/>
          </a:xfrm>
          <a:prstGeom prst="rect">
            <a:avLst/>
          </a:prstGeom>
          <a:noFill/>
          <a:ln>
            <a:noFill/>
          </a:ln>
        </p:spPr>
      </p:pic>
      <p:sp>
        <p:nvSpPr>
          <p:cNvPr id="384" name="Google Shape;384;p35"/>
          <p:cNvSpPr txBox="1">
            <a:spLocks noGrp="1"/>
          </p:cNvSpPr>
          <p:nvPr>
            <p:ph type="body" idx="1"/>
          </p:nvPr>
        </p:nvSpPr>
        <p:spPr>
          <a:xfrm>
            <a:off x="819150" y="2786062"/>
            <a:ext cx="5051425" cy="392112"/>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200"/>
              <a:buNone/>
            </a:pPr>
            <a:r>
              <a:rPr lang="en-US" sz="1600" b="1" i="0" u="none">
                <a:solidFill>
                  <a:schemeClr val="dk2"/>
                </a:solidFill>
                <a:latin typeface="Times New Roman"/>
                <a:ea typeface="Times New Roman"/>
                <a:cs typeface="Times New Roman"/>
                <a:sym typeface="Times New Roman"/>
              </a:rPr>
              <a:t>HIV/AIDS Patient                                     Aging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6"/>
          <p:cNvSpPr txBox="1">
            <a:spLocks noGrp="1"/>
          </p:cNvSpPr>
          <p:nvPr>
            <p:ph type="title"/>
          </p:nvPr>
        </p:nvSpPr>
        <p:spPr>
          <a:xfrm>
            <a:off x="674687" y="144462"/>
            <a:ext cx="7772400" cy="442912"/>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Immune Engineering </a:t>
            </a:r>
            <a:endParaRPr/>
          </a:p>
        </p:txBody>
      </p:sp>
      <p:sp>
        <p:nvSpPr>
          <p:cNvPr id="390" name="Google Shape;390;p36"/>
          <p:cNvSpPr txBox="1">
            <a:spLocks noGrp="1"/>
          </p:cNvSpPr>
          <p:nvPr>
            <p:ph type="body" idx="1"/>
          </p:nvPr>
        </p:nvSpPr>
        <p:spPr>
          <a:xfrm>
            <a:off x="163512" y="1077912"/>
            <a:ext cx="3436937" cy="5600700"/>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0"/>
              </a:spcBef>
              <a:spcAft>
                <a:spcPts val="0"/>
              </a:spcAft>
              <a:buClr>
                <a:srgbClr val="663300"/>
              </a:buClr>
              <a:buSzPts val="1500"/>
              <a:buFont typeface="Noto Sans Symbols"/>
              <a:buChar char="●"/>
            </a:pPr>
            <a:r>
              <a:rPr lang="en-US" sz="2000" b="1" i="0" u="none">
                <a:solidFill>
                  <a:schemeClr val="dk2"/>
                </a:solidFill>
                <a:latin typeface="Times New Roman"/>
                <a:ea typeface="Times New Roman"/>
                <a:cs typeface="Times New Roman"/>
                <a:sym typeface="Times New Roman"/>
              </a:rPr>
              <a:t>The complexity of the immune system can be compared to that of the brain. </a:t>
            </a:r>
            <a:endParaRPr/>
          </a:p>
          <a:p>
            <a:pPr marL="342900" lvl="0" indent="-342900" algn="just" rtl="0">
              <a:lnSpc>
                <a:spcPct val="90000"/>
              </a:lnSpc>
              <a:spcBef>
                <a:spcPts val="400"/>
              </a:spcBef>
              <a:spcAft>
                <a:spcPts val="0"/>
              </a:spcAft>
              <a:buClr>
                <a:srgbClr val="663300"/>
              </a:buClr>
              <a:buSzPts val="1500"/>
              <a:buFont typeface="Noto Sans Symbols"/>
              <a:buChar char="●"/>
            </a:pPr>
            <a:r>
              <a:rPr lang="en-US" sz="2000" b="1" i="0" u="none">
                <a:solidFill>
                  <a:schemeClr val="dk2"/>
                </a:solidFill>
                <a:latin typeface="Times New Roman"/>
                <a:ea typeface="Times New Roman"/>
                <a:cs typeface="Times New Roman"/>
                <a:sym typeface="Times New Roman"/>
              </a:rPr>
              <a:t>There is a vast number of cells, molecules, and organs that compose the immune system, and these have to act in concert, and together with other vital systems, so as to promote and maintain life. </a:t>
            </a:r>
            <a:endParaRPr/>
          </a:p>
          <a:p>
            <a:pPr marL="342900" lvl="0" indent="-342900" algn="just" rtl="0">
              <a:lnSpc>
                <a:spcPct val="90000"/>
              </a:lnSpc>
              <a:spcBef>
                <a:spcPts val="400"/>
              </a:spcBef>
              <a:spcAft>
                <a:spcPts val="0"/>
              </a:spcAft>
              <a:buClr>
                <a:srgbClr val="663300"/>
              </a:buClr>
              <a:buSzPts val="1500"/>
              <a:buFont typeface="Noto Sans Symbols"/>
              <a:buChar char="●"/>
            </a:pPr>
            <a:r>
              <a:rPr lang="en-US" sz="2000" b="1" i="0" u="none">
                <a:solidFill>
                  <a:schemeClr val="dk2"/>
                </a:solidFill>
                <a:latin typeface="Times New Roman"/>
                <a:ea typeface="Times New Roman"/>
                <a:cs typeface="Times New Roman"/>
                <a:sym typeface="Times New Roman"/>
              </a:rPr>
              <a:t>Neither can the immune system act in isolation to maintain life, nor can a higher organism live without an immune system.</a:t>
            </a:r>
            <a:endParaRPr/>
          </a:p>
        </p:txBody>
      </p:sp>
      <p:pic>
        <p:nvPicPr>
          <p:cNvPr id="391" name="Google Shape;391;p36" descr="m_cytokinePathway"/>
          <p:cNvPicPr preferRelativeResize="0"/>
          <p:nvPr/>
        </p:nvPicPr>
        <p:blipFill rotWithShape="1">
          <a:blip r:embed="rId3">
            <a:alphaModFix/>
          </a:blip>
          <a:srcRect/>
          <a:stretch/>
        </p:blipFill>
        <p:spPr>
          <a:xfrm>
            <a:off x="4149725" y="569912"/>
            <a:ext cx="4994275" cy="484028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7"/>
          <p:cNvSpPr txBox="1">
            <a:spLocks noGrp="1"/>
          </p:cNvSpPr>
          <p:nvPr>
            <p:ph type="body" idx="1"/>
          </p:nvPr>
        </p:nvSpPr>
        <p:spPr>
          <a:xfrm>
            <a:off x="685800" y="900112"/>
            <a:ext cx="7772400" cy="5694362"/>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0"/>
              </a:spcBef>
              <a:spcAft>
                <a:spcPts val="0"/>
              </a:spcAft>
              <a:buClr>
                <a:srgbClr val="663300"/>
              </a:buClr>
              <a:buSzPts val="1800"/>
              <a:buFont typeface="Noto Sans Symbols"/>
              <a:buChar char="●"/>
            </a:pPr>
            <a:r>
              <a:rPr lang="en-US" sz="2400" b="1" i="0" u="none">
                <a:solidFill>
                  <a:schemeClr val="dk2"/>
                </a:solidFill>
                <a:latin typeface="Times New Roman"/>
                <a:ea typeface="Times New Roman"/>
                <a:cs typeface="Times New Roman"/>
                <a:sym typeface="Times New Roman"/>
              </a:rPr>
              <a:t>Artificial immune systems (AIS) compose a new computational intelligence approach inspired by theoretical and experimental immunology with applications to problem solving. </a:t>
            </a:r>
            <a:endParaRPr/>
          </a:p>
          <a:p>
            <a:pPr marL="342900" lvl="0" indent="-342900" algn="just" rtl="0">
              <a:lnSpc>
                <a:spcPct val="90000"/>
              </a:lnSpc>
              <a:spcBef>
                <a:spcPts val="480"/>
              </a:spcBef>
              <a:spcAft>
                <a:spcPts val="0"/>
              </a:spcAft>
              <a:buSzPts val="1800"/>
              <a:buNone/>
            </a:pPr>
            <a:endParaRPr sz="2400" b="1" i="0" u="none">
              <a:solidFill>
                <a:schemeClr val="dk2"/>
              </a:solidFill>
              <a:latin typeface="Times New Roman"/>
              <a:ea typeface="Times New Roman"/>
              <a:cs typeface="Times New Roman"/>
              <a:sym typeface="Times New Roman"/>
            </a:endParaRPr>
          </a:p>
          <a:p>
            <a:pPr marL="342900" lvl="0" indent="-342900" algn="just" rtl="0">
              <a:lnSpc>
                <a:spcPct val="90000"/>
              </a:lnSpc>
              <a:spcBef>
                <a:spcPts val="480"/>
              </a:spcBef>
              <a:spcAft>
                <a:spcPts val="0"/>
              </a:spcAft>
              <a:buClr>
                <a:srgbClr val="663300"/>
              </a:buClr>
              <a:buSzPts val="1800"/>
              <a:buFont typeface="Noto Sans Symbols"/>
              <a:buChar char="●"/>
            </a:pPr>
            <a:r>
              <a:rPr lang="en-US" sz="2400" b="1" i="0" u="none">
                <a:solidFill>
                  <a:schemeClr val="dk2"/>
                </a:solidFill>
                <a:latin typeface="Times New Roman"/>
                <a:ea typeface="Times New Roman"/>
                <a:cs typeface="Times New Roman"/>
                <a:sym typeface="Times New Roman"/>
              </a:rPr>
              <a:t>Like all new approach, the field still lacks a more formal description and better theoretical foundations. </a:t>
            </a:r>
            <a:endParaRPr/>
          </a:p>
          <a:p>
            <a:pPr marL="342900" lvl="0" indent="-342900" algn="just" rtl="0">
              <a:lnSpc>
                <a:spcPct val="90000"/>
              </a:lnSpc>
              <a:spcBef>
                <a:spcPts val="480"/>
              </a:spcBef>
              <a:spcAft>
                <a:spcPts val="0"/>
              </a:spcAft>
              <a:buSzPts val="1800"/>
              <a:buNone/>
            </a:pPr>
            <a:endParaRPr sz="2400" b="1" i="0" u="none">
              <a:solidFill>
                <a:schemeClr val="dk2"/>
              </a:solidFill>
              <a:latin typeface="Times New Roman"/>
              <a:ea typeface="Times New Roman"/>
              <a:cs typeface="Times New Roman"/>
              <a:sym typeface="Times New Roman"/>
            </a:endParaRPr>
          </a:p>
          <a:p>
            <a:pPr marL="342900" lvl="0" indent="-342900" algn="just" rtl="0">
              <a:lnSpc>
                <a:spcPct val="90000"/>
              </a:lnSpc>
              <a:spcBef>
                <a:spcPts val="480"/>
              </a:spcBef>
              <a:spcAft>
                <a:spcPts val="0"/>
              </a:spcAft>
              <a:buClr>
                <a:srgbClr val="663300"/>
              </a:buClr>
              <a:buSzPts val="1800"/>
              <a:buFont typeface="Noto Sans Symbols"/>
              <a:buChar char="●"/>
            </a:pPr>
            <a:r>
              <a:rPr lang="en-US" sz="2400" b="1" i="0" u="none">
                <a:solidFill>
                  <a:schemeClr val="dk2"/>
                </a:solidFill>
                <a:latin typeface="Times New Roman"/>
                <a:ea typeface="Times New Roman"/>
                <a:cs typeface="Times New Roman"/>
                <a:sym typeface="Times New Roman"/>
              </a:rPr>
              <a:t>The application of mathematical analysis and modeling to immunology may result in outcomes such as a deeper and more quantitative description of how the immune system works, a more critical analysis of hypothesis, it can assist in the prediction of behaviors and the design of experiments.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8"/>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402" name="Google Shape;402;p38"/>
          <p:cNvSpPr txBox="1"/>
          <p:nvPr/>
        </p:nvSpPr>
        <p:spPr>
          <a:xfrm>
            <a:off x="457200" y="1828800"/>
            <a:ext cx="7315200" cy="1754187"/>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0000"/>
              </a:lnSpc>
              <a:spcBef>
                <a:spcPts val="0"/>
              </a:spcBef>
              <a:spcAft>
                <a:spcPts val="0"/>
              </a:spcAft>
              <a:buClr>
                <a:schemeClr val="dk2"/>
              </a:buClr>
              <a:buSzPts val="3600"/>
              <a:buFont typeface="Arial"/>
              <a:buChar char="•"/>
            </a:pPr>
            <a:r>
              <a:rPr lang="en-US" sz="3600" b="0" i="0" u="none">
                <a:solidFill>
                  <a:schemeClr val="dk2"/>
                </a:solidFill>
                <a:latin typeface="Arial"/>
                <a:ea typeface="Arial"/>
                <a:cs typeface="Arial"/>
                <a:sym typeface="Arial"/>
              </a:rPr>
              <a:t>Immuno-informatics</a:t>
            </a:r>
            <a:endParaRPr/>
          </a:p>
          <a:p>
            <a:pPr marL="571500" marR="0" lvl="0" indent="-342900" algn="l" rtl="0">
              <a:lnSpc>
                <a:spcPct val="100000"/>
              </a:lnSpc>
              <a:spcBef>
                <a:spcPts val="0"/>
              </a:spcBef>
              <a:spcAft>
                <a:spcPts val="0"/>
              </a:spcAft>
              <a:buClr>
                <a:schemeClr val="lt1"/>
              </a:buClr>
              <a:buSzPts val="3600"/>
              <a:buFont typeface="Arial"/>
              <a:buNone/>
            </a:pPr>
            <a:endParaRPr sz="3600" b="0" i="0" u="none">
              <a:solidFill>
                <a:schemeClr val="dk2"/>
              </a:solidFill>
              <a:latin typeface="Arial"/>
              <a:ea typeface="Arial"/>
              <a:cs typeface="Arial"/>
              <a:sym typeface="Arial"/>
            </a:endParaRPr>
          </a:p>
          <a:p>
            <a:pPr marL="571500" marR="0" lvl="0" indent="-571500" algn="l" rtl="0">
              <a:lnSpc>
                <a:spcPct val="100000"/>
              </a:lnSpc>
              <a:spcBef>
                <a:spcPts val="0"/>
              </a:spcBef>
              <a:spcAft>
                <a:spcPts val="0"/>
              </a:spcAft>
              <a:buClr>
                <a:schemeClr val="dk2"/>
              </a:buClr>
              <a:buSzPts val="3600"/>
              <a:buFont typeface="Arial"/>
              <a:buChar char="•"/>
            </a:pPr>
            <a:r>
              <a:rPr lang="en-US" sz="3600" b="0" i="0" u="none">
                <a:solidFill>
                  <a:schemeClr val="dk2"/>
                </a:solidFill>
                <a:latin typeface="Arial"/>
                <a:ea typeface="Arial"/>
                <a:cs typeface="Arial"/>
                <a:sym typeface="Arial"/>
              </a:rPr>
              <a:t>Epitope prediction tools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9"/>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408" name="Google Shape;408;p39"/>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09" name="Google Shape;409;p39"/>
          <p:cNvPicPr preferRelativeResize="0"/>
          <p:nvPr/>
        </p:nvPicPr>
        <p:blipFill rotWithShape="1">
          <a:blip r:embed="rId3">
            <a:alphaModFix/>
          </a:blip>
          <a:srcRect/>
          <a:stretch/>
        </p:blipFill>
        <p:spPr>
          <a:xfrm>
            <a:off x="47625" y="152400"/>
            <a:ext cx="9048750" cy="55864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4"/>
          <p:cNvSpPr txBox="1">
            <a:spLocks noGrp="1"/>
          </p:cNvSpPr>
          <p:nvPr>
            <p:ph type="title"/>
          </p:nvPr>
        </p:nvSpPr>
        <p:spPr>
          <a:xfrm>
            <a:off x="457200" y="277812"/>
            <a:ext cx="8229600" cy="79057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Discrimination of self from non-self </a:t>
            </a:r>
            <a:endParaRPr/>
          </a:p>
        </p:txBody>
      </p:sp>
      <p:sp>
        <p:nvSpPr>
          <p:cNvPr id="91" name="Google Shape;91;p4"/>
          <p:cNvSpPr txBox="1">
            <a:spLocks noGrp="1"/>
          </p:cNvSpPr>
          <p:nvPr>
            <p:ph type="body" idx="1"/>
          </p:nvPr>
        </p:nvSpPr>
        <p:spPr>
          <a:xfrm>
            <a:off x="457200" y="1371600"/>
            <a:ext cx="8229600" cy="47545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400"/>
              <a:buNone/>
            </a:pPr>
            <a:r>
              <a:rPr lang="en-US" sz="3200" b="0" i="0" u="none">
                <a:solidFill>
                  <a:schemeClr val="dk2"/>
                </a:solidFill>
                <a:latin typeface="Times New Roman"/>
                <a:ea typeface="Times New Roman"/>
                <a:cs typeface="Times New Roman"/>
                <a:sym typeface="Times New Roman"/>
              </a:rPr>
              <a:t>“The success of the immune system depends on its ability to discriminate between foreign (nonself) and host (self) cells.  Survival requires both the </a:t>
            </a:r>
            <a:r>
              <a:rPr lang="en-US" sz="3200" b="0" i="0" u="none">
                <a:solidFill>
                  <a:srgbClr val="FF0000"/>
                </a:solidFill>
                <a:latin typeface="Times New Roman"/>
                <a:ea typeface="Times New Roman"/>
                <a:cs typeface="Times New Roman"/>
                <a:sym typeface="Times New Roman"/>
              </a:rPr>
              <a:t>ability</a:t>
            </a:r>
            <a:r>
              <a:rPr lang="en-US" sz="3200" b="0" i="0" u="none">
                <a:solidFill>
                  <a:schemeClr val="dk2"/>
                </a:solidFill>
                <a:latin typeface="Times New Roman"/>
                <a:ea typeface="Times New Roman"/>
                <a:cs typeface="Times New Roman"/>
                <a:sym typeface="Times New Roman"/>
              </a:rPr>
              <a:t> to mount a destructive immune response against</a:t>
            </a:r>
            <a:r>
              <a:rPr lang="en-US" sz="3200" b="0" i="0" u="none">
                <a:solidFill>
                  <a:srgbClr val="FF0000"/>
                </a:solidFill>
                <a:latin typeface="Times New Roman"/>
                <a:ea typeface="Times New Roman"/>
                <a:cs typeface="Times New Roman"/>
                <a:sym typeface="Times New Roman"/>
              </a:rPr>
              <a:t> nonself</a:t>
            </a:r>
            <a:r>
              <a:rPr lang="en-US" sz="3200" b="0" i="0" u="none">
                <a:solidFill>
                  <a:schemeClr val="dk2"/>
                </a:solidFill>
                <a:latin typeface="Times New Roman"/>
                <a:ea typeface="Times New Roman"/>
                <a:cs typeface="Times New Roman"/>
                <a:sym typeface="Times New Roman"/>
              </a:rPr>
              <a:t> and the </a:t>
            </a:r>
            <a:r>
              <a:rPr lang="en-US" sz="3200" b="0" i="0" u="none">
                <a:solidFill>
                  <a:srgbClr val="FF0000"/>
                </a:solidFill>
                <a:latin typeface="Times New Roman"/>
                <a:ea typeface="Times New Roman"/>
                <a:cs typeface="Times New Roman"/>
                <a:sym typeface="Times New Roman"/>
              </a:rPr>
              <a:t>inability</a:t>
            </a:r>
            <a:r>
              <a:rPr lang="en-US" sz="3200" b="0" i="0" u="none">
                <a:solidFill>
                  <a:schemeClr val="dk2"/>
                </a:solidFill>
                <a:latin typeface="Times New Roman"/>
                <a:ea typeface="Times New Roman"/>
                <a:cs typeface="Times New Roman"/>
                <a:sym typeface="Times New Roman"/>
              </a:rPr>
              <a:t> to mount a destructive response against </a:t>
            </a:r>
            <a:r>
              <a:rPr lang="en-US" sz="3200" b="0" i="0" u="none">
                <a:solidFill>
                  <a:srgbClr val="FF0000"/>
                </a:solidFill>
                <a:latin typeface="Times New Roman"/>
                <a:ea typeface="Times New Roman"/>
                <a:cs typeface="Times New Roman"/>
                <a:sym typeface="Times New Roman"/>
              </a:rPr>
              <a:t>self</a:t>
            </a:r>
            <a:r>
              <a:rPr lang="en-US" sz="3200" b="0" i="0" u="none">
                <a:solidFill>
                  <a:schemeClr val="dk2"/>
                </a:solidFill>
                <a:latin typeface="Times New Roman"/>
                <a:ea typeface="Times New Roman"/>
                <a:cs typeface="Times New Roman"/>
                <a:sym typeface="Times New Roman"/>
              </a:rPr>
              <a:t>.”</a:t>
            </a:r>
            <a:endParaRPr/>
          </a:p>
          <a:p>
            <a:pPr marL="1143000" lvl="2" indent="-228600" algn="l" rtl="0">
              <a:lnSpc>
                <a:spcPct val="100000"/>
              </a:lnSpc>
              <a:spcBef>
                <a:spcPts val="480"/>
              </a:spcBef>
              <a:spcAft>
                <a:spcPts val="0"/>
              </a:spcAft>
              <a:buSzPts val="1800"/>
              <a:buNone/>
            </a:pPr>
            <a:endParaRPr sz="2400" b="0" i="0" u="none">
              <a:solidFill>
                <a:schemeClr val="dk2"/>
              </a:solidFill>
              <a:latin typeface="Times New Roman"/>
              <a:ea typeface="Times New Roman"/>
              <a:cs typeface="Times New Roman"/>
              <a:sym typeface="Times New Roman"/>
            </a:endParaRPr>
          </a:p>
          <a:p>
            <a:pPr marL="1143000" lvl="2" indent="-228600" algn="l" rtl="0">
              <a:lnSpc>
                <a:spcPct val="100000"/>
              </a:lnSpc>
              <a:spcBef>
                <a:spcPts val="480"/>
              </a:spcBef>
              <a:spcAft>
                <a:spcPts val="0"/>
              </a:spcAft>
              <a:buSzPts val="1800"/>
              <a:buNone/>
            </a:pPr>
            <a:r>
              <a:rPr lang="en-US" sz="2400" b="0" i="0" u="none">
                <a:solidFill>
                  <a:schemeClr val="dk2"/>
                </a:solidFill>
                <a:latin typeface="Times New Roman"/>
                <a:ea typeface="Times New Roman"/>
                <a:cs typeface="Times New Roman"/>
                <a:sym typeface="Times New Roman"/>
              </a:rP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0"/>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333132"/>
              </a:buClr>
              <a:buSzPts val="4400"/>
              <a:buFont typeface="Proxima Nova"/>
              <a:buNone/>
            </a:pPr>
            <a:r>
              <a:rPr lang="en-US" sz="4400" b="1" i="0" u="none">
                <a:solidFill>
                  <a:srgbClr val="333132"/>
                </a:solidFill>
                <a:latin typeface="Proxima Nova"/>
                <a:ea typeface="Proxima Nova"/>
                <a:cs typeface="Proxima Nova"/>
                <a:sym typeface="Proxima Nova"/>
              </a:rPr>
              <a:t>T-cell epitopes</a:t>
            </a:r>
            <a:br>
              <a:rPr lang="en-US" sz="4400" b="1" i="0" u="none">
                <a:solidFill>
                  <a:srgbClr val="333132"/>
                </a:solidFill>
                <a:latin typeface="Proxima Nova"/>
                <a:ea typeface="Proxima Nova"/>
                <a:cs typeface="Proxima Nova"/>
                <a:sym typeface="Proxima Nova"/>
              </a:rPr>
            </a:br>
            <a:endParaRPr/>
          </a:p>
        </p:txBody>
      </p:sp>
      <p:sp>
        <p:nvSpPr>
          <p:cNvPr id="415" name="Google Shape;415;p40"/>
          <p:cNvSpPr txBox="1">
            <a:spLocks noGrp="1"/>
          </p:cNvSpPr>
          <p:nvPr>
            <p:ph type="body" idx="1"/>
          </p:nvPr>
        </p:nvSpPr>
        <p:spPr>
          <a:xfrm>
            <a:off x="457200" y="1600200"/>
            <a:ext cx="8229600" cy="4979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3300"/>
              </a:buClr>
              <a:buSzPts val="2400"/>
              <a:buFont typeface="Noto Sans Symbols"/>
              <a:buChar char="●"/>
            </a:pPr>
            <a:r>
              <a:rPr lang="en-US" sz="3200" b="0" i="0" u="none">
                <a:solidFill>
                  <a:srgbClr val="333132"/>
                </a:solidFill>
                <a:latin typeface="Proxima Nova"/>
                <a:ea typeface="Proxima Nova"/>
                <a:cs typeface="Proxima Nova"/>
                <a:sym typeface="Proxima Nova"/>
              </a:rPr>
              <a:t>T-cell epitopes are presented on the surface of an antigen-presenting cell (APC), where they are bound to major histocompatibility (MHC) molecules in order to induce immune response</a:t>
            </a:r>
            <a:endParaRPr/>
          </a:p>
          <a:p>
            <a:pPr marL="342900" marR="0" lvl="0" indent="-342900" algn="l" rtl="0">
              <a:lnSpc>
                <a:spcPct val="100000"/>
              </a:lnSpc>
              <a:spcBef>
                <a:spcPts val="640"/>
              </a:spcBef>
              <a:spcAft>
                <a:spcPts val="0"/>
              </a:spcAft>
              <a:buClr>
                <a:srgbClr val="663300"/>
              </a:buClr>
              <a:buSzPts val="2400"/>
              <a:buFont typeface="Noto Sans Symbols"/>
              <a:buChar char="●"/>
            </a:pPr>
            <a:r>
              <a:rPr lang="en-US" sz="3200" b="0" i="0" u="none">
                <a:solidFill>
                  <a:srgbClr val="333132"/>
                </a:solidFill>
                <a:latin typeface="Proxima Nova"/>
                <a:ea typeface="Proxima Nova"/>
                <a:cs typeface="Proxima Nova"/>
                <a:sym typeface="Proxima Nova"/>
              </a:rPr>
              <a:t> MHC class I molecules usually present peptides between 8 and 11 amino acids in length, whereas the peptides binding to MHC class II may have length from 12 to 25 amino acids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1"/>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421" name="Google Shape;421;p41"/>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22" name="Google Shape;422;p41" descr="Figure 1."/>
          <p:cNvPicPr preferRelativeResize="0"/>
          <p:nvPr/>
        </p:nvPicPr>
        <p:blipFill rotWithShape="1">
          <a:blip r:embed="rId3">
            <a:alphaModFix/>
          </a:blip>
          <a:srcRect/>
          <a:stretch/>
        </p:blipFill>
        <p:spPr>
          <a:xfrm>
            <a:off x="457200" y="381000"/>
            <a:ext cx="8077200" cy="6400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2"/>
          <p:cNvSpPr txBox="1">
            <a:spLocks noGrp="1"/>
          </p:cNvSpPr>
          <p:nvPr>
            <p:ph type="title"/>
          </p:nvPr>
        </p:nvSpPr>
        <p:spPr>
          <a:xfrm>
            <a:off x="457200" y="277812"/>
            <a:ext cx="8229600" cy="560387"/>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000"/>
              <a:buFont typeface="Times New Roman"/>
              <a:buNone/>
            </a:pPr>
            <a:r>
              <a:rPr lang="en-US" sz="4000" b="1" i="0" u="none">
                <a:solidFill>
                  <a:schemeClr val="dk2"/>
                </a:solidFill>
                <a:latin typeface="Times New Roman"/>
                <a:ea typeface="Times New Roman"/>
                <a:cs typeface="Times New Roman"/>
                <a:sym typeface="Times New Roman"/>
              </a:rPr>
              <a:t>T cell Epitope Prediction Methods</a:t>
            </a:r>
            <a:br>
              <a:rPr lang="en-US" sz="4000" b="1" i="0" u="none">
                <a:solidFill>
                  <a:schemeClr val="dk2"/>
                </a:solidFill>
                <a:latin typeface="Times New Roman"/>
                <a:ea typeface="Times New Roman"/>
                <a:cs typeface="Times New Roman"/>
                <a:sym typeface="Times New Roman"/>
              </a:rPr>
            </a:br>
            <a:endParaRPr/>
          </a:p>
        </p:txBody>
      </p:sp>
      <p:sp>
        <p:nvSpPr>
          <p:cNvPr id="428" name="Google Shape;428;p42"/>
          <p:cNvSpPr txBox="1">
            <a:spLocks noGrp="1"/>
          </p:cNvSpPr>
          <p:nvPr>
            <p:ph type="body" idx="1"/>
          </p:nvPr>
        </p:nvSpPr>
        <p:spPr>
          <a:xfrm>
            <a:off x="533400" y="685800"/>
            <a:ext cx="8229600" cy="453072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Binding affinity predictions for a range of MHC molecules is considered to be the most popular epitope prediction methods. </a:t>
            </a:r>
            <a:endParaRPr/>
          </a:p>
          <a:p>
            <a:pPr marL="342900" marR="0" lvl="0" indent="-342900" algn="just" rtl="0">
              <a:lnSpc>
                <a:spcPct val="100000"/>
              </a:lnSpc>
              <a:spcBef>
                <a:spcPts val="56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Molecular binding between antigenic peptides and MHC molecules is necessary for recognition by cytotoxic T-cells.</a:t>
            </a:r>
            <a:endParaRPr/>
          </a:p>
          <a:p>
            <a:pPr marL="342900" marR="0" lvl="0" indent="-342900" algn="just" rtl="0">
              <a:lnSpc>
                <a:spcPct val="100000"/>
              </a:lnSpc>
              <a:spcBef>
                <a:spcPts val="56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The peptides with ability to bind MHC molecules could be predicted by different methodologies including Hidden Markov model (HMM), Artificial neural networks (ANNs), Support Vector Machine (SVM), and Quantitative matrices.</a:t>
            </a:r>
            <a:endParaRPr/>
          </a:p>
          <a:p>
            <a:pPr marL="342900" marR="0" lvl="0" indent="-209550" algn="l" rtl="0">
              <a:spcBef>
                <a:spcPts val="560"/>
              </a:spcBef>
              <a:spcAft>
                <a:spcPts val="0"/>
              </a:spcAft>
              <a:buClr>
                <a:srgbClr val="663300"/>
              </a:buClr>
              <a:buSzPts val="2100"/>
              <a:buFont typeface="Noto Sans Symbols"/>
              <a:buNone/>
            </a:pPr>
            <a:endParaRPr sz="2800" b="0" i="0" u="none">
              <a:solidFill>
                <a:schemeClr val="dk2"/>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3"/>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434" name="Google Shape;434;p43"/>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35" name="Google Shape;435;p43"/>
          <p:cNvPicPr preferRelativeResize="0"/>
          <p:nvPr/>
        </p:nvPicPr>
        <p:blipFill rotWithShape="1">
          <a:blip r:embed="rId3">
            <a:alphaModFix/>
          </a:blip>
          <a:srcRect l="25000" t="35184" r="14998" b="15925"/>
          <a:stretch/>
        </p:blipFill>
        <p:spPr>
          <a:xfrm>
            <a:off x="0" y="277812"/>
            <a:ext cx="8915400" cy="566578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4"/>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441" name="Google Shape;441;p44"/>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42" name="Google Shape;442;p44"/>
          <p:cNvPicPr preferRelativeResize="0"/>
          <p:nvPr/>
        </p:nvPicPr>
        <p:blipFill rotWithShape="1">
          <a:blip r:embed="rId3">
            <a:alphaModFix/>
          </a:blip>
          <a:srcRect l="6613" t="20538"/>
          <a:stretch/>
        </p:blipFill>
        <p:spPr>
          <a:xfrm>
            <a:off x="533400" y="381000"/>
            <a:ext cx="8534400" cy="61610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5"/>
          <p:cNvSpPr txBox="1">
            <a:spLocks noGrp="1"/>
          </p:cNvSpPr>
          <p:nvPr>
            <p:ph type="title"/>
          </p:nvPr>
        </p:nvSpPr>
        <p:spPr>
          <a:xfrm>
            <a:off x="457200" y="277812"/>
            <a:ext cx="8229600" cy="8731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2B2BFE"/>
              </a:buClr>
              <a:buSzPts val="3200"/>
              <a:buFont typeface="Times New Roman"/>
              <a:buNone/>
            </a:pPr>
            <a:r>
              <a:rPr lang="en-US" sz="3200" b="1" i="0" u="sng">
                <a:solidFill>
                  <a:srgbClr val="2B2BFE"/>
                </a:solidFill>
                <a:hlinkClick r:id="rId3">
                  <a:extLst>
                    <a:ext uri="{A12FA001-AC4F-418D-AE19-62706E023703}">
                      <ahyp:hlinkClr xmlns:ahyp="http://schemas.microsoft.com/office/drawing/2018/hyperlinkcolor" val="tx"/>
                    </a:ext>
                  </a:extLst>
                </a:hlinkClick>
              </a:rPr>
              <a:t>https://services.healthtech.dtu.dk/service.php?NetMHCpan-4.1</a:t>
            </a:r>
            <a:endParaRPr/>
          </a:p>
        </p:txBody>
      </p:sp>
      <p:sp>
        <p:nvSpPr>
          <p:cNvPr id="448" name="Google Shape;448;p45"/>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49" name="Google Shape;449;p45"/>
          <p:cNvPicPr preferRelativeResize="0"/>
          <p:nvPr/>
        </p:nvPicPr>
        <p:blipFill rotWithShape="1">
          <a:blip r:embed="rId4">
            <a:alphaModFix/>
          </a:blip>
          <a:srcRect t="14070"/>
          <a:stretch/>
        </p:blipFill>
        <p:spPr>
          <a:xfrm>
            <a:off x="117475" y="1371600"/>
            <a:ext cx="8874125" cy="5267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6"/>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455" name="Google Shape;455;p46"/>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56" name="Google Shape;456;p46"/>
          <p:cNvPicPr preferRelativeResize="0"/>
          <p:nvPr/>
        </p:nvPicPr>
        <p:blipFill rotWithShape="1">
          <a:blip r:embed="rId3">
            <a:alphaModFix/>
          </a:blip>
          <a:srcRect/>
          <a:stretch/>
        </p:blipFill>
        <p:spPr>
          <a:xfrm>
            <a:off x="53975" y="277812"/>
            <a:ext cx="8785225" cy="6127750"/>
          </a:xfrm>
          <a:prstGeom prst="rect">
            <a:avLst/>
          </a:prstGeom>
          <a:noFill/>
          <a:ln>
            <a:noFill/>
          </a:ln>
        </p:spPr>
      </p:pic>
      <p:sp>
        <p:nvSpPr>
          <p:cNvPr id="457" name="Google Shape;457;p46"/>
          <p:cNvSpPr txBox="1"/>
          <p:nvPr/>
        </p:nvSpPr>
        <p:spPr>
          <a:xfrm>
            <a:off x="762000" y="4419600"/>
            <a:ext cx="7086600" cy="304800"/>
          </a:xfrm>
          <a:prstGeom prst="rect">
            <a:avLst/>
          </a:prstGeom>
          <a:no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7"/>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B-cell epitope prediction </a:t>
            </a:r>
            <a:endParaRPr/>
          </a:p>
        </p:txBody>
      </p:sp>
      <p:sp>
        <p:nvSpPr>
          <p:cNvPr id="463" name="Google Shape;463;p47"/>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Mapping B-cell epitopes within the protein sequence of antigens plays a crucial role in vaccine design, immunodiagnostic design and immunogen design for antibody production efforts </a:t>
            </a:r>
            <a:endParaRPr/>
          </a:p>
          <a:p>
            <a:pPr marL="342900" marR="0" lvl="0" indent="-342900" algn="l" rtl="0">
              <a:lnSpc>
                <a:spcPct val="100000"/>
              </a:lnSpc>
              <a:spcBef>
                <a:spcPts val="56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B-cell epitopes are determinant regions of the antigen with the ability to bind immunoglobulins and B-cell receptors (BCRs).</a:t>
            </a:r>
            <a:endParaRPr/>
          </a:p>
          <a:p>
            <a:pPr marL="342900" marR="0" lvl="0" indent="-342900" algn="l" rtl="0">
              <a:lnSpc>
                <a:spcPct val="100000"/>
              </a:lnSpc>
              <a:spcBef>
                <a:spcPts val="560"/>
              </a:spcBef>
              <a:spcAft>
                <a:spcPts val="0"/>
              </a:spcAft>
              <a:buClr>
                <a:srgbClr val="663300"/>
              </a:buClr>
              <a:buSzPts val="2100"/>
              <a:buFont typeface="Noto Sans Symbols"/>
              <a:buChar char="●"/>
            </a:pPr>
            <a:r>
              <a:rPr lang="en-US" sz="2800" b="0" i="0" u="none">
                <a:solidFill>
                  <a:schemeClr val="dk2"/>
                </a:solidFill>
                <a:latin typeface="Times New Roman"/>
                <a:ea typeface="Times New Roman"/>
                <a:cs typeface="Times New Roman"/>
                <a:sym typeface="Times New Roman"/>
              </a:rPr>
              <a:t>Identification of B-cell epitopes capable of invoking strong immune responses plays a pivotal role in effective vaccine designing efforts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8"/>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469" name="Google Shape;469;p48"/>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70" name="Google Shape;470;p48"/>
          <p:cNvPicPr preferRelativeResize="0"/>
          <p:nvPr/>
        </p:nvPicPr>
        <p:blipFill rotWithShape="1">
          <a:blip r:embed="rId3">
            <a:alphaModFix/>
          </a:blip>
          <a:srcRect l="25191" t="25867" r="20077" b="24711"/>
          <a:stretch/>
        </p:blipFill>
        <p:spPr>
          <a:xfrm>
            <a:off x="304800" y="277812"/>
            <a:ext cx="8382000" cy="6046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9"/>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BepiPred</a:t>
            </a:r>
            <a:endParaRPr/>
          </a:p>
        </p:txBody>
      </p:sp>
      <p:sp>
        <p:nvSpPr>
          <p:cNvPr id="476" name="Google Shape;476;p49"/>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3300"/>
              </a:buClr>
              <a:buSzPts val="2400"/>
              <a:buFont typeface="Noto Sans Symbols"/>
              <a:buChar char="●"/>
            </a:pPr>
            <a:r>
              <a:rPr lang="en-US" sz="3200" b="0" i="0" u="none">
                <a:solidFill>
                  <a:srgbClr val="000000"/>
                </a:solidFill>
                <a:latin typeface="Times New Roman"/>
                <a:ea typeface="Times New Roman"/>
                <a:cs typeface="Times New Roman"/>
                <a:sym typeface="Times New Roman"/>
              </a:rPr>
              <a:t>BepiPred-2.0 is based on a random forest algorithm trained on epitopes annotated from antibody-antigen protein structures.</a:t>
            </a:r>
            <a:endParaRPr/>
          </a:p>
          <a:p>
            <a:pPr marL="342900" marR="0" lvl="0" indent="-342900" algn="l" rtl="0">
              <a:lnSpc>
                <a:spcPct val="100000"/>
              </a:lnSpc>
              <a:spcBef>
                <a:spcPts val="640"/>
              </a:spcBef>
              <a:spcAft>
                <a:spcPts val="0"/>
              </a:spcAft>
              <a:buClr>
                <a:srgbClr val="663300"/>
              </a:buClr>
              <a:buSzPts val="2400"/>
              <a:buFont typeface="Noto Sans Symbols"/>
              <a:buChar char="●"/>
            </a:pPr>
            <a:r>
              <a:rPr lang="en-US" sz="3200" b="0" i="0" u="none">
                <a:solidFill>
                  <a:srgbClr val="000000"/>
                </a:solidFill>
                <a:latin typeface="Times New Roman"/>
                <a:ea typeface="Times New Roman"/>
                <a:cs typeface="Times New Roman"/>
                <a:sym typeface="Times New Roman"/>
              </a:rPr>
              <a:t> This new method was found to outperform other available tools for sequence-based epitope prediction both on epitope data derived from solved 3D structures, and on a large collection of linear epitopes downloaded from the IEDB database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5" descr="2"/>
          <p:cNvPicPr preferRelativeResize="0"/>
          <p:nvPr/>
        </p:nvPicPr>
        <p:blipFill rotWithShape="1">
          <a:blip r:embed="rId3">
            <a:alphaModFix/>
          </a:blip>
          <a:srcRect/>
          <a:stretch/>
        </p:blipFill>
        <p:spPr>
          <a:xfrm>
            <a:off x="2667000" y="990600"/>
            <a:ext cx="3352800" cy="2339975"/>
          </a:xfrm>
          <a:prstGeom prst="rect">
            <a:avLst/>
          </a:prstGeom>
          <a:noFill/>
          <a:ln>
            <a:noFill/>
          </a:ln>
        </p:spPr>
      </p:pic>
      <p:sp>
        <p:nvSpPr>
          <p:cNvPr id="98" name="Google Shape;98;p5"/>
          <p:cNvSpPr txBox="1"/>
          <p:nvPr/>
        </p:nvSpPr>
        <p:spPr>
          <a:xfrm>
            <a:off x="0" y="0"/>
            <a:ext cx="9144000" cy="6413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3200"/>
              <a:buFont typeface="Arial"/>
              <a:buNone/>
            </a:pPr>
            <a:r>
              <a:rPr lang="en-US" sz="3200" b="1" i="0" u="none" strike="noStrike" cap="none">
                <a:solidFill>
                  <a:schemeClr val="dk2"/>
                </a:solidFill>
                <a:latin typeface="Arial"/>
                <a:ea typeface="Arial"/>
                <a:cs typeface="Arial"/>
                <a:sym typeface="Arial"/>
              </a:rPr>
              <a:t>Markers of Self </a:t>
            </a:r>
            <a:endParaRPr/>
          </a:p>
        </p:txBody>
      </p:sp>
      <p:cxnSp>
        <p:nvCxnSpPr>
          <p:cNvPr id="99" name="Google Shape;99;p5"/>
          <p:cNvCxnSpPr/>
          <p:nvPr/>
        </p:nvCxnSpPr>
        <p:spPr>
          <a:xfrm>
            <a:off x="1238250" y="4210050"/>
            <a:ext cx="490537" cy="0"/>
          </a:xfrm>
          <a:prstGeom prst="straightConnector1">
            <a:avLst/>
          </a:prstGeom>
          <a:noFill/>
          <a:ln w="25400" cap="flat" cmpd="sng">
            <a:solidFill>
              <a:schemeClr val="dk2"/>
            </a:solidFill>
            <a:prstDash val="solid"/>
            <a:miter lim="800000"/>
            <a:headEnd type="none" w="med" len="med"/>
            <a:tailEnd type="none" w="med" len="med"/>
          </a:ln>
        </p:spPr>
      </p:cxnSp>
      <p:sp>
        <p:nvSpPr>
          <p:cNvPr id="100" name="Google Shape;100;p5"/>
          <p:cNvSpPr txBox="1"/>
          <p:nvPr/>
        </p:nvSpPr>
        <p:spPr>
          <a:xfrm>
            <a:off x="6019800" y="990600"/>
            <a:ext cx="1403350" cy="333375"/>
          </a:xfrm>
          <a:prstGeom prst="rect">
            <a:avLst/>
          </a:prstGeom>
          <a:noFill/>
          <a:ln>
            <a:noFill/>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Muscle cell</a:t>
            </a:r>
            <a:endParaRPr/>
          </a:p>
        </p:txBody>
      </p:sp>
      <p:sp>
        <p:nvSpPr>
          <p:cNvPr id="101" name="Google Shape;101;p5"/>
          <p:cNvSpPr txBox="1"/>
          <p:nvPr/>
        </p:nvSpPr>
        <p:spPr>
          <a:xfrm>
            <a:off x="1752600" y="2133600"/>
            <a:ext cx="819150" cy="574675"/>
          </a:xfrm>
          <a:prstGeom prst="rect">
            <a:avLst/>
          </a:prstGeom>
          <a:noFill/>
          <a:ln>
            <a:noFill/>
          </a:ln>
        </p:spPr>
        <p:txBody>
          <a:bodyPr spcFirstLastPara="1" wrap="square" lIns="91425" tIns="45700" rIns="91425" bIns="45700" anchor="t" anchorCtr="0">
            <a:spAutoFit/>
          </a:bodyPr>
          <a:lstStyle/>
          <a:p>
            <a:pPr marL="0" marR="0" lvl="0" indent="0" algn="r"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Nerve</a:t>
            </a:r>
            <a:endParaRPr/>
          </a:p>
          <a:p>
            <a:pPr marL="0" marR="0" lvl="0" indent="0" algn="r"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cell</a:t>
            </a:r>
            <a:endParaRPr/>
          </a:p>
        </p:txBody>
      </p:sp>
      <p:sp>
        <p:nvSpPr>
          <p:cNvPr id="102" name="Google Shape;102;p5"/>
          <p:cNvSpPr txBox="1"/>
          <p:nvPr/>
        </p:nvSpPr>
        <p:spPr>
          <a:xfrm>
            <a:off x="1295400" y="914400"/>
            <a:ext cx="1200150" cy="574675"/>
          </a:xfrm>
          <a:prstGeom prst="rect">
            <a:avLst/>
          </a:prstGeom>
          <a:noFill/>
          <a:ln>
            <a:noFill/>
          </a:ln>
        </p:spPr>
        <p:txBody>
          <a:bodyPr spcFirstLastPara="1" wrap="square" lIns="91425" tIns="45700" rIns="91425" bIns="45700" anchor="t" anchorCtr="0">
            <a:spAutoFit/>
          </a:bodyPr>
          <a:lstStyle/>
          <a:p>
            <a:pPr marL="0" marR="0" lvl="0" indent="0" algn="r"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Epithelial</a:t>
            </a:r>
            <a:endParaRPr/>
          </a:p>
          <a:p>
            <a:pPr marL="0" marR="0" lvl="0" indent="0" algn="r"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cell</a:t>
            </a:r>
            <a:endParaRPr/>
          </a:p>
        </p:txBody>
      </p:sp>
      <p:sp>
        <p:nvSpPr>
          <p:cNvPr id="103" name="Google Shape;103;p5"/>
          <p:cNvSpPr txBox="1"/>
          <p:nvPr/>
        </p:nvSpPr>
        <p:spPr>
          <a:xfrm>
            <a:off x="5791200" y="2286000"/>
            <a:ext cx="1314450" cy="333375"/>
          </a:xfrm>
          <a:prstGeom prst="rect">
            <a:avLst/>
          </a:prstGeom>
          <a:noFill/>
          <a:ln>
            <a:noFill/>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Leukocyte</a:t>
            </a:r>
            <a:endParaRPr/>
          </a:p>
        </p:txBody>
      </p:sp>
      <p:cxnSp>
        <p:nvCxnSpPr>
          <p:cNvPr id="104" name="Google Shape;104;p5"/>
          <p:cNvCxnSpPr/>
          <p:nvPr/>
        </p:nvCxnSpPr>
        <p:spPr>
          <a:xfrm>
            <a:off x="6781800" y="3657600"/>
            <a:ext cx="849312" cy="0"/>
          </a:xfrm>
          <a:prstGeom prst="straightConnector1">
            <a:avLst/>
          </a:prstGeom>
          <a:noFill/>
          <a:ln w="25400" cap="flat" cmpd="sng">
            <a:solidFill>
              <a:schemeClr val="dk2"/>
            </a:solidFill>
            <a:prstDash val="solid"/>
            <a:miter lim="800000"/>
            <a:headEnd type="none" w="med" len="med"/>
            <a:tailEnd type="none" w="med" len="med"/>
          </a:ln>
        </p:spPr>
      </p:cxnSp>
      <p:cxnSp>
        <p:nvCxnSpPr>
          <p:cNvPr id="105" name="Google Shape;105;p5"/>
          <p:cNvCxnSpPr/>
          <p:nvPr/>
        </p:nvCxnSpPr>
        <p:spPr>
          <a:xfrm rot="-5400000">
            <a:off x="2502693" y="5117306"/>
            <a:ext cx="633412" cy="0"/>
          </a:xfrm>
          <a:prstGeom prst="straightConnector1">
            <a:avLst/>
          </a:prstGeom>
          <a:noFill/>
          <a:ln w="25400" cap="flat" cmpd="sng">
            <a:solidFill>
              <a:schemeClr val="dk2"/>
            </a:solidFill>
            <a:prstDash val="solid"/>
            <a:miter lim="800000"/>
            <a:headEnd type="none" w="med" len="med"/>
            <a:tailEnd type="none" w="med" len="med"/>
          </a:ln>
        </p:spPr>
      </p:cxnSp>
      <p:sp>
        <p:nvSpPr>
          <p:cNvPr id="106" name="Google Shape;106;p5"/>
          <p:cNvSpPr txBox="1"/>
          <p:nvPr/>
        </p:nvSpPr>
        <p:spPr>
          <a:xfrm>
            <a:off x="304800" y="3352800"/>
            <a:ext cx="8458200" cy="3444875"/>
          </a:xfrm>
          <a:prstGeom prst="rect">
            <a:avLst/>
          </a:prstGeom>
          <a:solidFill>
            <a:srgbClr val="FFCC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At the heart of the immune response is the ability to </a:t>
            </a:r>
            <a:r>
              <a:rPr lang="en-US" sz="2000" b="1" i="0" u="none" strike="noStrike" cap="none">
                <a:solidFill>
                  <a:srgbClr val="FF0000"/>
                </a:solidFill>
                <a:latin typeface="Arial"/>
                <a:ea typeface="Arial"/>
                <a:cs typeface="Arial"/>
                <a:sym typeface="Arial"/>
              </a:rPr>
              <a:t>distinguish between “self” and “non-self.” </a:t>
            </a:r>
            <a:endParaRPr/>
          </a:p>
          <a:p>
            <a:pPr marL="457200" marR="0" lvl="1" indent="-1270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Every cell in your body carries the same set of distinctive surface proteins that distinguish you as “self.” </a:t>
            </a:r>
            <a:endParaRPr/>
          </a:p>
          <a:p>
            <a:pPr marL="457200" marR="0" lvl="1" indent="-1270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Normally your immune cells do not attack your own body tissues, which all carry the same pattern of self-markers; rather, your immune system coexists peaceably with your other body cells in a state known as self-tolerance. </a:t>
            </a:r>
            <a:endParaRPr/>
          </a:p>
          <a:p>
            <a:pPr marL="457200" marR="0" lvl="1" indent="0" algn="l" rtl="0">
              <a:lnSpc>
                <a:spcPct val="100000"/>
              </a:lnSpc>
              <a:spcBef>
                <a:spcPts val="0"/>
              </a:spcBef>
              <a:spcAft>
                <a:spcPts val="0"/>
              </a:spcAft>
              <a:buClr>
                <a:schemeClr val="lt1"/>
              </a:buClr>
              <a:buSzPts val="2000"/>
              <a:buFont typeface="Arial"/>
              <a:buNone/>
            </a:pP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This set of unique markers on human cells is called the </a:t>
            </a:r>
            <a:r>
              <a:rPr lang="en-US" sz="2000" b="1" i="0" u="none" strike="noStrike" cap="none">
                <a:solidFill>
                  <a:srgbClr val="FF0000"/>
                </a:solidFill>
                <a:latin typeface="Arial"/>
                <a:ea typeface="Arial"/>
                <a:cs typeface="Arial"/>
                <a:sym typeface="Arial"/>
              </a:rPr>
              <a:t>major histocompatibility complex (MHC) proteins</a:t>
            </a:r>
            <a:r>
              <a:rPr lang="en-US" sz="2000" b="1" i="0" u="none" strike="noStrike" cap="none">
                <a:solidFill>
                  <a:srgbClr val="000000"/>
                </a:solidFill>
                <a:latin typeface="Arial"/>
                <a:ea typeface="Arial"/>
                <a:cs typeface="Arial"/>
                <a:sym typeface="Arial"/>
              </a:rP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2B2BFE"/>
              </a:buClr>
              <a:buSzPts val="2400"/>
              <a:buFont typeface="Times New Roman"/>
              <a:buNone/>
            </a:pPr>
            <a:r>
              <a:rPr lang="en-US" sz="2400" b="1" i="0" u="sng">
                <a:solidFill>
                  <a:srgbClr val="2B2BFE"/>
                </a:solidFill>
                <a:hlinkClick r:id="rId3">
                  <a:extLst>
                    <a:ext uri="{A12FA001-AC4F-418D-AE19-62706E023703}">
                      <ahyp:hlinkClr xmlns:ahyp="http://schemas.microsoft.com/office/drawing/2018/hyperlinkcolor" val="tx"/>
                    </a:ext>
                  </a:extLst>
                </a:hlinkClick>
              </a:rPr>
              <a:t>https://services.healthtech.dtu.dk/service.php?BepiPred-2.0</a:t>
            </a:r>
            <a:endParaRPr/>
          </a:p>
        </p:txBody>
      </p:sp>
      <p:sp>
        <p:nvSpPr>
          <p:cNvPr id="482" name="Google Shape;482;p50"/>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83" name="Google Shape;483;p50"/>
          <p:cNvPicPr preferRelativeResize="0"/>
          <p:nvPr/>
        </p:nvPicPr>
        <p:blipFill rotWithShape="1">
          <a:blip r:embed="rId4">
            <a:alphaModFix/>
          </a:blip>
          <a:srcRect/>
          <a:stretch/>
        </p:blipFill>
        <p:spPr>
          <a:xfrm>
            <a:off x="0" y="1385887"/>
            <a:ext cx="9144000" cy="43227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1"/>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489" name="Google Shape;489;p51"/>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90" name="Google Shape;490;p51"/>
          <p:cNvPicPr preferRelativeResize="0"/>
          <p:nvPr/>
        </p:nvPicPr>
        <p:blipFill rotWithShape="1">
          <a:blip r:embed="rId3">
            <a:alphaModFix/>
          </a:blip>
          <a:srcRect t="14445" r="10832" b="42591"/>
          <a:stretch/>
        </p:blipFill>
        <p:spPr>
          <a:xfrm>
            <a:off x="0" y="609600"/>
            <a:ext cx="8153400" cy="5521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2"/>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496" name="Google Shape;496;p52"/>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663300"/>
              </a:buClr>
              <a:buSzPts val="2400"/>
              <a:buFont typeface="Noto Sans Symbols"/>
              <a:buNone/>
            </a:pPr>
            <a:endParaRPr sz="3200">
              <a:solidFill>
                <a:schemeClr val="dk2"/>
              </a:solidFill>
              <a:latin typeface="Times New Roman"/>
              <a:ea typeface="Times New Roman"/>
              <a:cs typeface="Times New Roman"/>
              <a:sym typeface="Times New Roman"/>
            </a:endParaRPr>
          </a:p>
        </p:txBody>
      </p:sp>
      <p:pic>
        <p:nvPicPr>
          <p:cNvPr id="497" name="Google Shape;497;p52"/>
          <p:cNvPicPr preferRelativeResize="0"/>
          <p:nvPr/>
        </p:nvPicPr>
        <p:blipFill rotWithShape="1">
          <a:blip r:embed="rId3">
            <a:alphaModFix/>
          </a:blip>
          <a:srcRect/>
          <a:stretch/>
        </p:blipFill>
        <p:spPr>
          <a:xfrm>
            <a:off x="304800" y="227012"/>
            <a:ext cx="8639175" cy="6086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3"/>
          <p:cNvSpPr txBox="1">
            <a:spLocks noGrp="1"/>
          </p:cNvSpPr>
          <p:nvPr>
            <p:ph type="title"/>
          </p:nvPr>
        </p:nvSpPr>
        <p:spPr>
          <a:xfrm>
            <a:off x="457200" y="277812"/>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endParaRPr sz="4400" b="1">
              <a:solidFill>
                <a:schemeClr val="dk2"/>
              </a:solidFill>
              <a:latin typeface="Times New Roman"/>
              <a:ea typeface="Times New Roman"/>
              <a:cs typeface="Times New Roman"/>
              <a:sym typeface="Times New Roman"/>
            </a:endParaRPr>
          </a:p>
        </p:txBody>
      </p:sp>
      <p:sp>
        <p:nvSpPr>
          <p:cNvPr id="504" name="Google Shape;504;p53"/>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63300"/>
              </a:buClr>
              <a:buSzPts val="6000"/>
              <a:buFont typeface="Noto Sans Symbols"/>
              <a:buNone/>
            </a:pPr>
            <a:r>
              <a:rPr lang="en-US" sz="8000" b="1" i="0" u="none">
                <a:solidFill>
                  <a:schemeClr val="dk2"/>
                </a:solidFill>
                <a:latin typeface="Times New Roman"/>
                <a:ea typeface="Times New Roman"/>
                <a:cs typeface="Times New Roman"/>
                <a:sym typeface="Times New Roman"/>
              </a:rPr>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p:nvPr/>
        </p:nvSpPr>
        <p:spPr>
          <a:xfrm>
            <a:off x="0" y="0"/>
            <a:ext cx="9144000" cy="6413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3200"/>
              <a:buFont typeface="Arial"/>
              <a:buNone/>
            </a:pPr>
            <a:r>
              <a:rPr lang="en-US" sz="3200" b="1" i="0" u="none" strike="noStrike" cap="none">
                <a:solidFill>
                  <a:schemeClr val="dk2"/>
                </a:solidFill>
                <a:latin typeface="Arial"/>
                <a:ea typeface="Arial"/>
                <a:cs typeface="Arial"/>
                <a:sym typeface="Arial"/>
              </a:rPr>
              <a:t>Markers of Non-self</a:t>
            </a:r>
            <a:endParaRPr/>
          </a:p>
        </p:txBody>
      </p:sp>
      <p:pic>
        <p:nvPicPr>
          <p:cNvPr id="113" name="Google Shape;113;p6" descr="4"/>
          <p:cNvPicPr preferRelativeResize="0"/>
          <p:nvPr/>
        </p:nvPicPr>
        <p:blipFill rotWithShape="1">
          <a:blip r:embed="rId3">
            <a:alphaModFix/>
          </a:blip>
          <a:srcRect/>
          <a:stretch/>
        </p:blipFill>
        <p:spPr>
          <a:xfrm>
            <a:off x="2965450" y="1433512"/>
            <a:ext cx="3276600" cy="2878137"/>
          </a:xfrm>
          <a:prstGeom prst="rect">
            <a:avLst/>
          </a:prstGeom>
          <a:noFill/>
          <a:ln>
            <a:noFill/>
          </a:ln>
        </p:spPr>
      </p:pic>
      <p:sp>
        <p:nvSpPr>
          <p:cNvPr id="114" name="Google Shape;114;p6"/>
          <p:cNvSpPr txBox="1"/>
          <p:nvPr/>
        </p:nvSpPr>
        <p:spPr>
          <a:xfrm>
            <a:off x="4489450" y="2652712"/>
            <a:ext cx="2216150" cy="333375"/>
          </a:xfrm>
          <a:prstGeom prst="rect">
            <a:avLst/>
          </a:prstGeom>
          <a:noFill/>
          <a:ln>
            <a:noFill/>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Non-self leukocyte</a:t>
            </a:r>
            <a:endParaRPr/>
          </a:p>
        </p:txBody>
      </p:sp>
      <p:sp>
        <p:nvSpPr>
          <p:cNvPr id="115" name="Google Shape;115;p6"/>
          <p:cNvSpPr txBox="1"/>
          <p:nvPr/>
        </p:nvSpPr>
        <p:spPr>
          <a:xfrm>
            <a:off x="2957512" y="1049337"/>
            <a:ext cx="1085850" cy="333375"/>
          </a:xfrm>
          <a:prstGeom prst="rect">
            <a:avLst/>
          </a:prstGeom>
          <a:noFill/>
          <a:ln>
            <a:noFill/>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Bacteria</a:t>
            </a:r>
            <a:endParaRPr/>
          </a:p>
        </p:txBody>
      </p:sp>
      <p:sp>
        <p:nvSpPr>
          <p:cNvPr id="116" name="Google Shape;116;p6"/>
          <p:cNvSpPr txBox="1"/>
          <p:nvPr/>
        </p:nvSpPr>
        <p:spPr>
          <a:xfrm>
            <a:off x="1174750" y="2894012"/>
            <a:ext cx="2216150" cy="333375"/>
          </a:xfrm>
          <a:prstGeom prst="rect">
            <a:avLst/>
          </a:prstGeom>
          <a:noFill/>
          <a:ln>
            <a:noFill/>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Non-self nerve cell</a:t>
            </a:r>
            <a:endParaRPr/>
          </a:p>
        </p:txBody>
      </p:sp>
      <p:sp>
        <p:nvSpPr>
          <p:cNvPr id="117" name="Google Shape;117;p6"/>
          <p:cNvSpPr txBox="1"/>
          <p:nvPr/>
        </p:nvSpPr>
        <p:spPr>
          <a:xfrm>
            <a:off x="5035550" y="1127125"/>
            <a:ext cx="1428750" cy="333375"/>
          </a:xfrm>
          <a:prstGeom prst="rect">
            <a:avLst/>
          </a:prstGeom>
          <a:noFill/>
          <a:ln>
            <a:noFill/>
          </a:ln>
        </p:spPr>
        <p:txBody>
          <a:bodyPr spcFirstLastPara="1" wrap="square" lIns="91425" tIns="45700" rIns="91425" bIns="45700" anchor="t" anchorCtr="0">
            <a:spAutoFit/>
          </a:bodyPr>
          <a:lstStyle/>
          <a:p>
            <a:pPr marL="0" marR="0" lvl="0" indent="0" algn="l" rtl="0">
              <a:lnSpc>
                <a:spcPct val="105555"/>
              </a:lnSpc>
              <a:spcBef>
                <a:spcPts val="0"/>
              </a:spcBef>
              <a:spcAft>
                <a:spcPts val="0"/>
              </a:spcAft>
              <a:buClr>
                <a:schemeClr val="dk2"/>
              </a:buClr>
              <a:buSzPts val="1800"/>
              <a:buFont typeface="Arial"/>
              <a:buNone/>
            </a:pPr>
            <a:r>
              <a:rPr lang="en-US" sz="1800" b="1" i="0" u="none" strike="noStrike" cap="none">
                <a:solidFill>
                  <a:schemeClr val="dk2"/>
                </a:solidFill>
                <a:latin typeface="Arial"/>
                <a:ea typeface="Arial"/>
                <a:cs typeface="Arial"/>
                <a:sym typeface="Arial"/>
              </a:rPr>
              <a:t>SARS virus</a:t>
            </a:r>
            <a:endParaRPr/>
          </a:p>
        </p:txBody>
      </p:sp>
      <p:cxnSp>
        <p:nvCxnSpPr>
          <p:cNvPr id="118" name="Google Shape;118;p6"/>
          <p:cNvCxnSpPr/>
          <p:nvPr/>
        </p:nvCxnSpPr>
        <p:spPr>
          <a:xfrm rot="10800000">
            <a:off x="6169025" y="4937125"/>
            <a:ext cx="809625" cy="0"/>
          </a:xfrm>
          <a:prstGeom prst="straightConnector1">
            <a:avLst/>
          </a:prstGeom>
          <a:noFill/>
          <a:ln w="25400" cap="flat" cmpd="sng">
            <a:solidFill>
              <a:schemeClr val="dk2"/>
            </a:solidFill>
            <a:prstDash val="solid"/>
            <a:miter lim="800000"/>
            <a:headEnd type="none" w="med" len="med"/>
            <a:tailEnd type="none" w="med" len="med"/>
          </a:ln>
        </p:spPr>
      </p:cxnSp>
      <p:cxnSp>
        <p:nvCxnSpPr>
          <p:cNvPr id="119" name="Google Shape;119;p6"/>
          <p:cNvCxnSpPr/>
          <p:nvPr/>
        </p:nvCxnSpPr>
        <p:spPr>
          <a:xfrm rot="10800000">
            <a:off x="6019800" y="6003925"/>
            <a:ext cx="958850" cy="0"/>
          </a:xfrm>
          <a:prstGeom prst="straightConnector1">
            <a:avLst/>
          </a:prstGeom>
          <a:noFill/>
          <a:ln w="25400" cap="flat" cmpd="sng">
            <a:solidFill>
              <a:schemeClr val="dk2"/>
            </a:solidFill>
            <a:prstDash val="solid"/>
            <a:miter lim="800000"/>
            <a:headEnd type="none" w="med" len="med"/>
            <a:tailEnd type="none" w="med" len="med"/>
          </a:ln>
        </p:spPr>
      </p:cxnSp>
      <p:cxnSp>
        <p:nvCxnSpPr>
          <p:cNvPr id="120" name="Google Shape;120;p6"/>
          <p:cNvCxnSpPr/>
          <p:nvPr/>
        </p:nvCxnSpPr>
        <p:spPr>
          <a:xfrm rot="10800000">
            <a:off x="3343275" y="4860925"/>
            <a:ext cx="152400" cy="0"/>
          </a:xfrm>
          <a:prstGeom prst="straightConnector1">
            <a:avLst/>
          </a:prstGeom>
          <a:noFill/>
          <a:ln w="25400" cap="flat" cmpd="sng">
            <a:solidFill>
              <a:schemeClr val="dk2"/>
            </a:solidFill>
            <a:prstDash val="solid"/>
            <a:miter lim="800000"/>
            <a:headEnd type="none" w="med" len="med"/>
            <a:tailEnd type="none" w="med" len="med"/>
          </a:ln>
        </p:spPr>
      </p:cxnSp>
      <p:cxnSp>
        <p:nvCxnSpPr>
          <p:cNvPr id="121" name="Google Shape;121;p6"/>
          <p:cNvCxnSpPr/>
          <p:nvPr/>
        </p:nvCxnSpPr>
        <p:spPr>
          <a:xfrm rot="10800000">
            <a:off x="4435475" y="4860925"/>
            <a:ext cx="152400" cy="0"/>
          </a:xfrm>
          <a:prstGeom prst="straightConnector1">
            <a:avLst/>
          </a:prstGeom>
          <a:noFill/>
          <a:ln w="25400" cap="flat" cmpd="sng">
            <a:solidFill>
              <a:schemeClr val="dk2"/>
            </a:solidFill>
            <a:prstDash val="solid"/>
            <a:miter lim="800000"/>
            <a:headEnd type="none" w="med" len="med"/>
            <a:tailEnd type="none" w="med" len="med"/>
          </a:ln>
        </p:spPr>
      </p:cxnSp>
      <p:sp>
        <p:nvSpPr>
          <p:cNvPr id="122" name="Google Shape;122;p6"/>
          <p:cNvSpPr txBox="1"/>
          <p:nvPr/>
        </p:nvSpPr>
        <p:spPr>
          <a:xfrm>
            <a:off x="531812" y="4356100"/>
            <a:ext cx="8016875" cy="2225675"/>
          </a:xfrm>
          <a:prstGeom prst="rect">
            <a:avLst/>
          </a:prstGeom>
          <a:solidFill>
            <a:srgbClr val="FFCC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Arial"/>
              <a:buNone/>
            </a:pPr>
            <a:r>
              <a:rPr lang="en-US" sz="2000" b="1" i="0" u="none" strike="noStrike" cap="none">
                <a:solidFill>
                  <a:srgbClr val="FF0000"/>
                </a:solidFill>
                <a:latin typeface="Arial"/>
                <a:ea typeface="Arial"/>
                <a:cs typeface="Arial"/>
                <a:sym typeface="Arial"/>
              </a:rPr>
              <a:t>Antigen</a:t>
            </a:r>
            <a:r>
              <a:rPr lang="en-US" sz="2000" b="1" i="0" u="none" strike="noStrike" cap="none">
                <a:solidFill>
                  <a:schemeClr val="lt1"/>
                </a:solidFill>
                <a:latin typeface="Arial"/>
                <a:ea typeface="Arial"/>
                <a:cs typeface="Arial"/>
                <a:sym typeface="Arial"/>
              </a:rPr>
              <a:t> </a:t>
            </a:r>
            <a:r>
              <a:rPr lang="en-US" sz="2000" b="1" i="0" u="none" strike="noStrike" cap="none">
                <a:solidFill>
                  <a:schemeClr val="dk2"/>
                </a:solidFill>
                <a:latin typeface="Arial"/>
                <a:ea typeface="Arial"/>
                <a:cs typeface="Arial"/>
                <a:sym typeface="Arial"/>
              </a:rPr>
              <a:t>= any non-self substance</a:t>
            </a:r>
            <a:endParaRPr/>
          </a:p>
          <a:p>
            <a:pPr marL="457200" marR="0" lvl="1" indent="-127000" algn="l" rtl="0">
              <a:lnSpc>
                <a:spcPct val="100000"/>
              </a:lnSpc>
              <a:spcBef>
                <a:spcPts val="0"/>
              </a:spcBef>
              <a:spcAft>
                <a:spcPts val="0"/>
              </a:spcAft>
              <a:buClr>
                <a:schemeClr val="dk2"/>
              </a:buClr>
              <a:buSzPts val="2000"/>
              <a:buFont typeface="Arial"/>
              <a:buChar char="•"/>
            </a:pPr>
            <a:r>
              <a:rPr lang="en-US" sz="2000" b="1" i="0" u="none" strike="noStrike" cap="none">
                <a:solidFill>
                  <a:schemeClr val="dk2"/>
                </a:solidFill>
                <a:latin typeface="Arial"/>
                <a:ea typeface="Arial"/>
                <a:cs typeface="Arial"/>
                <a:sym typeface="Arial"/>
              </a:rPr>
              <a:t>Virus </a:t>
            </a:r>
            <a:endParaRPr/>
          </a:p>
          <a:p>
            <a:pPr marL="457200" marR="0" lvl="1" indent="-127000" algn="l" rtl="0">
              <a:lnSpc>
                <a:spcPct val="100000"/>
              </a:lnSpc>
              <a:spcBef>
                <a:spcPts val="0"/>
              </a:spcBef>
              <a:spcAft>
                <a:spcPts val="0"/>
              </a:spcAft>
              <a:buClr>
                <a:schemeClr val="dk2"/>
              </a:buClr>
              <a:buSzPts val="2000"/>
              <a:buFont typeface="Arial"/>
              <a:buChar char="•"/>
            </a:pPr>
            <a:r>
              <a:rPr lang="en-US" sz="2000" b="1" i="0" u="none" strike="noStrike" cap="none">
                <a:solidFill>
                  <a:schemeClr val="dk2"/>
                </a:solidFill>
                <a:latin typeface="Arial"/>
                <a:ea typeface="Arial"/>
                <a:cs typeface="Arial"/>
                <a:sym typeface="Arial"/>
              </a:rPr>
              <a:t>Bacteria</a:t>
            </a:r>
            <a:endParaRPr/>
          </a:p>
          <a:p>
            <a:pPr marL="457200" marR="0" lvl="1" indent="-127000" algn="l" rtl="0">
              <a:lnSpc>
                <a:spcPct val="100000"/>
              </a:lnSpc>
              <a:spcBef>
                <a:spcPts val="0"/>
              </a:spcBef>
              <a:spcAft>
                <a:spcPts val="0"/>
              </a:spcAft>
              <a:buClr>
                <a:schemeClr val="dk2"/>
              </a:buClr>
              <a:buSzPts val="2000"/>
              <a:buFont typeface="Arial"/>
              <a:buChar char="•"/>
            </a:pPr>
            <a:r>
              <a:rPr lang="en-US" sz="2000" b="1" i="0" u="none" strike="noStrike" cap="none">
                <a:solidFill>
                  <a:schemeClr val="dk2"/>
                </a:solidFill>
                <a:latin typeface="Arial"/>
                <a:ea typeface="Arial"/>
                <a:cs typeface="Arial"/>
                <a:sym typeface="Arial"/>
              </a:rPr>
              <a:t>Non-self cell (foreign cell)</a:t>
            </a:r>
            <a:endParaRPr/>
          </a:p>
          <a:p>
            <a:pPr marL="457200" marR="0" lvl="1" indent="0" algn="l" rtl="0">
              <a:lnSpc>
                <a:spcPct val="100000"/>
              </a:lnSpc>
              <a:spcBef>
                <a:spcPts val="0"/>
              </a:spcBef>
              <a:spcAft>
                <a:spcPts val="0"/>
              </a:spcAft>
              <a:buClr>
                <a:schemeClr val="lt1"/>
              </a:buClr>
              <a:buSzPts val="2000"/>
              <a:buFont typeface="Arial"/>
              <a:buNone/>
            </a:pPr>
            <a:endParaRPr sz="20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2000"/>
              <a:buFont typeface="Arial"/>
              <a:buNone/>
            </a:pPr>
            <a:r>
              <a:rPr lang="en-US" sz="2000" b="1" i="0" u="none" strike="noStrike" cap="none">
                <a:solidFill>
                  <a:srgbClr val="FF0000"/>
                </a:solidFill>
                <a:latin typeface="Arial"/>
                <a:ea typeface="Arial"/>
                <a:cs typeface="Arial"/>
                <a:sym typeface="Arial"/>
              </a:rPr>
              <a:t>Epitope</a:t>
            </a:r>
            <a:r>
              <a:rPr lang="en-US" sz="2000" b="1" i="0" u="none" strike="noStrike" cap="none">
                <a:solidFill>
                  <a:schemeClr val="lt1"/>
                </a:solidFill>
                <a:latin typeface="Arial"/>
                <a:ea typeface="Arial"/>
                <a:cs typeface="Arial"/>
                <a:sym typeface="Arial"/>
              </a:rPr>
              <a:t> </a:t>
            </a:r>
            <a:r>
              <a:rPr lang="en-US" sz="2000" b="1" i="0" u="none" strike="noStrike" cap="none">
                <a:solidFill>
                  <a:schemeClr val="dk2"/>
                </a:solidFill>
                <a:latin typeface="Arial"/>
                <a:ea typeface="Arial"/>
                <a:cs typeface="Arial"/>
                <a:sym typeface="Arial"/>
              </a:rPr>
              <a:t>=</a:t>
            </a:r>
            <a:r>
              <a:rPr lang="en-US" sz="2000" b="1" i="0" u="none" strike="noStrike" cap="none">
                <a:solidFill>
                  <a:schemeClr val="lt1"/>
                </a:solidFill>
                <a:latin typeface="Arial"/>
                <a:ea typeface="Arial"/>
                <a:cs typeface="Arial"/>
                <a:sym typeface="Arial"/>
              </a:rPr>
              <a:t> </a:t>
            </a:r>
            <a:r>
              <a:rPr lang="en-US" sz="2000" b="1" i="0" u="none" strike="noStrike" cap="none">
                <a:solidFill>
                  <a:srgbClr val="000000"/>
                </a:solidFill>
                <a:latin typeface="Arial"/>
                <a:ea typeface="Arial"/>
                <a:cs typeface="Arial"/>
                <a:sym typeface="Arial"/>
              </a:rPr>
              <a:t>The distinctive markers on antigens that trigger an immune response </a:t>
            </a:r>
            <a:endParaRPr/>
          </a:p>
        </p:txBody>
      </p:sp>
      <p:sp>
        <p:nvSpPr>
          <p:cNvPr id="123" name="Google Shape;123;p6"/>
          <p:cNvSpPr/>
          <p:nvPr/>
        </p:nvSpPr>
        <p:spPr>
          <a:xfrm>
            <a:off x="6089650" y="3109912"/>
            <a:ext cx="533400" cy="685800"/>
          </a:xfrm>
          <a:prstGeom prst="rightBrace">
            <a:avLst>
              <a:gd name="adj1" fmla="val 8333"/>
              <a:gd name="adj2" fmla="val 50000"/>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4" name="Google Shape;124;p6"/>
          <p:cNvSpPr txBox="1"/>
          <p:nvPr/>
        </p:nvSpPr>
        <p:spPr>
          <a:xfrm>
            <a:off x="6699250" y="3262312"/>
            <a:ext cx="10350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Antigen</a:t>
            </a:r>
            <a:endParaRPr/>
          </a:p>
        </p:txBody>
      </p:sp>
      <p:cxnSp>
        <p:nvCxnSpPr>
          <p:cNvPr id="125" name="Google Shape;125;p6"/>
          <p:cNvCxnSpPr/>
          <p:nvPr/>
        </p:nvCxnSpPr>
        <p:spPr>
          <a:xfrm flipH="1">
            <a:off x="5708650" y="2805112"/>
            <a:ext cx="1371600" cy="304800"/>
          </a:xfrm>
          <a:prstGeom prst="straightConnector1">
            <a:avLst/>
          </a:prstGeom>
          <a:noFill/>
          <a:ln w="9525" cap="flat" cmpd="sng">
            <a:solidFill>
              <a:srgbClr val="FF0000"/>
            </a:solidFill>
            <a:prstDash val="solid"/>
            <a:miter lim="800000"/>
            <a:headEnd type="none" w="med" len="med"/>
            <a:tailEnd type="triangle" w="med" len="med"/>
          </a:ln>
        </p:spPr>
      </p:cxnSp>
      <p:sp>
        <p:nvSpPr>
          <p:cNvPr id="126" name="Google Shape;126;p6"/>
          <p:cNvSpPr txBox="1"/>
          <p:nvPr/>
        </p:nvSpPr>
        <p:spPr>
          <a:xfrm>
            <a:off x="7064375" y="2613025"/>
            <a:ext cx="10223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Epitope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7"/>
          <p:cNvSpPr txBox="1">
            <a:spLocks noGrp="1"/>
          </p:cNvSpPr>
          <p:nvPr>
            <p:ph type="title"/>
          </p:nvPr>
        </p:nvSpPr>
        <p:spPr>
          <a:xfrm>
            <a:off x="457200" y="228600"/>
            <a:ext cx="8229600" cy="715962"/>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3600"/>
              <a:buFont typeface="Times New Roman"/>
              <a:buNone/>
            </a:pPr>
            <a:r>
              <a:rPr lang="en-US" sz="3600" b="1" i="0" u="none">
                <a:solidFill>
                  <a:schemeClr val="dk2"/>
                </a:solidFill>
                <a:latin typeface="Times New Roman"/>
                <a:ea typeface="Times New Roman"/>
                <a:cs typeface="Times New Roman"/>
                <a:sym typeface="Times New Roman"/>
              </a:rPr>
              <a:t>Blood</a:t>
            </a:r>
            <a:endParaRPr/>
          </a:p>
        </p:txBody>
      </p:sp>
      <p:sp>
        <p:nvSpPr>
          <p:cNvPr id="132" name="Google Shape;132;p7"/>
          <p:cNvSpPr txBox="1">
            <a:spLocks noGrp="1"/>
          </p:cNvSpPr>
          <p:nvPr>
            <p:ph type="body" idx="1"/>
          </p:nvPr>
        </p:nvSpPr>
        <p:spPr>
          <a:xfrm>
            <a:off x="304800" y="914400"/>
            <a:ext cx="8839200" cy="5029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663300"/>
              </a:buClr>
              <a:buSzPts val="2400"/>
              <a:buFont typeface="Noto Sans Symbols"/>
              <a:buChar char="●"/>
            </a:pPr>
            <a:r>
              <a:rPr lang="en-US" sz="3200" b="0" i="0" u="none">
                <a:solidFill>
                  <a:schemeClr val="dk2"/>
                </a:solidFill>
                <a:latin typeface="Times New Roman"/>
                <a:ea typeface="Times New Roman"/>
                <a:cs typeface="Times New Roman"/>
                <a:sym typeface="Times New Roman"/>
              </a:rPr>
              <a:t>Blood is 55% liquid (plasma) and 45% cellular</a:t>
            </a:r>
            <a:endParaRPr/>
          </a:p>
          <a:p>
            <a:pPr marL="342900" lvl="0" indent="-190500" algn="l" rtl="0">
              <a:lnSpc>
                <a:spcPct val="90000"/>
              </a:lnSpc>
              <a:spcBef>
                <a:spcPts val="640"/>
              </a:spcBef>
              <a:spcAft>
                <a:spcPts val="0"/>
              </a:spcAft>
              <a:buClr>
                <a:srgbClr val="663300"/>
              </a:buClr>
              <a:buSzPts val="2400"/>
              <a:buFont typeface="Noto Sans Symbols"/>
              <a:buNone/>
            </a:pPr>
            <a:endParaRPr sz="3200" b="0" i="0" u="none">
              <a:solidFill>
                <a:schemeClr val="dk2"/>
              </a:solidFill>
              <a:latin typeface="Times New Roman"/>
              <a:ea typeface="Times New Roman"/>
              <a:cs typeface="Times New Roman"/>
              <a:sym typeface="Times New Roman"/>
            </a:endParaRPr>
          </a:p>
          <a:p>
            <a:pPr marL="342900" lvl="0" indent="-342900" algn="l" rtl="0">
              <a:lnSpc>
                <a:spcPct val="90000"/>
              </a:lnSpc>
              <a:spcBef>
                <a:spcPts val="640"/>
              </a:spcBef>
              <a:spcAft>
                <a:spcPts val="0"/>
              </a:spcAft>
              <a:buClr>
                <a:srgbClr val="663300"/>
              </a:buClr>
              <a:buSzPts val="2400"/>
              <a:buFont typeface="Noto Sans Symbols"/>
              <a:buChar char="●"/>
            </a:pPr>
            <a:r>
              <a:rPr lang="en-US" sz="3200" b="0" i="0" u="none">
                <a:solidFill>
                  <a:schemeClr val="dk2"/>
                </a:solidFill>
                <a:latin typeface="Times New Roman"/>
                <a:ea typeface="Times New Roman"/>
                <a:cs typeface="Times New Roman"/>
                <a:sym typeface="Times New Roman"/>
              </a:rPr>
              <a:t>Cellular component of blood:</a:t>
            </a:r>
            <a:endParaRPr/>
          </a:p>
          <a:p>
            <a:pPr marL="742950" lvl="1" indent="-285750" algn="l" rtl="0">
              <a:lnSpc>
                <a:spcPct val="90000"/>
              </a:lnSpc>
              <a:spcBef>
                <a:spcPts val="560"/>
              </a:spcBef>
              <a:spcAft>
                <a:spcPts val="0"/>
              </a:spcAft>
              <a:buClr>
                <a:srgbClr val="663300"/>
              </a:buClr>
              <a:buSzPts val="2100"/>
              <a:buFont typeface="Noto Sans Symbols"/>
              <a:buChar char="●"/>
            </a:pPr>
            <a:r>
              <a:rPr lang="en-US" sz="2800" b="0" i="0" u="none">
                <a:solidFill>
                  <a:srgbClr val="FF0000"/>
                </a:solidFill>
                <a:latin typeface="Times New Roman"/>
                <a:ea typeface="Times New Roman"/>
                <a:cs typeface="Times New Roman"/>
                <a:sym typeface="Times New Roman"/>
              </a:rPr>
              <a:t>Red blood cells</a:t>
            </a:r>
            <a:r>
              <a:rPr lang="en-US" sz="2800" b="0" i="0" u="none">
                <a:solidFill>
                  <a:schemeClr val="dk2"/>
                </a:solidFill>
                <a:latin typeface="Times New Roman"/>
                <a:ea typeface="Times New Roman"/>
                <a:cs typeface="Times New Roman"/>
                <a:sym typeface="Times New Roman"/>
              </a:rPr>
              <a:t> = carry oxygen</a:t>
            </a:r>
            <a:endParaRPr/>
          </a:p>
          <a:p>
            <a:pPr marL="742950" lvl="1" indent="-285750" algn="l" rtl="0">
              <a:lnSpc>
                <a:spcPct val="90000"/>
              </a:lnSpc>
              <a:spcBef>
                <a:spcPts val="560"/>
              </a:spcBef>
              <a:spcAft>
                <a:spcPts val="0"/>
              </a:spcAft>
              <a:buClr>
                <a:srgbClr val="663300"/>
              </a:buClr>
              <a:buSzPts val="2100"/>
              <a:buFont typeface="Noto Sans Symbols"/>
              <a:buChar char="●"/>
            </a:pPr>
            <a:r>
              <a:rPr lang="en-US" sz="2800" b="0" i="0" u="none">
                <a:solidFill>
                  <a:srgbClr val="FF0000"/>
                </a:solidFill>
                <a:latin typeface="Times New Roman"/>
                <a:ea typeface="Times New Roman"/>
                <a:cs typeface="Times New Roman"/>
                <a:sym typeface="Times New Roman"/>
              </a:rPr>
              <a:t>White blood cells</a:t>
            </a:r>
            <a:r>
              <a:rPr lang="en-US" sz="2800" b="0" i="0" u="none">
                <a:solidFill>
                  <a:schemeClr val="dk2"/>
                </a:solidFill>
                <a:latin typeface="Times New Roman"/>
                <a:ea typeface="Times New Roman"/>
                <a:cs typeface="Times New Roman"/>
                <a:sym typeface="Times New Roman"/>
              </a:rPr>
              <a:t> = immune system </a:t>
            </a:r>
            <a:endParaRPr/>
          </a:p>
          <a:p>
            <a:pPr marL="742950" lvl="1" indent="-285750" algn="l" rtl="0">
              <a:lnSpc>
                <a:spcPct val="90000"/>
              </a:lnSpc>
              <a:spcBef>
                <a:spcPts val="560"/>
              </a:spcBef>
              <a:spcAft>
                <a:spcPts val="0"/>
              </a:spcAft>
              <a:buClr>
                <a:srgbClr val="663300"/>
              </a:buClr>
              <a:buSzPts val="2100"/>
              <a:buFont typeface="Noto Sans Symbols"/>
              <a:buChar char="●"/>
            </a:pPr>
            <a:r>
              <a:rPr lang="en-US" sz="2800" b="0" i="0" u="none">
                <a:solidFill>
                  <a:srgbClr val="FF0000"/>
                </a:solidFill>
                <a:latin typeface="Times New Roman"/>
                <a:ea typeface="Times New Roman"/>
                <a:cs typeface="Times New Roman"/>
                <a:sym typeface="Times New Roman"/>
              </a:rPr>
              <a:t>Platelets</a:t>
            </a:r>
            <a:r>
              <a:rPr lang="en-US" sz="2800" b="0" i="0" u="none">
                <a:solidFill>
                  <a:schemeClr val="dk2"/>
                </a:solidFill>
                <a:latin typeface="Times New Roman"/>
                <a:ea typeface="Times New Roman"/>
                <a:cs typeface="Times New Roman"/>
                <a:sym typeface="Times New Roman"/>
              </a:rPr>
              <a:t> = clot blood</a:t>
            </a:r>
            <a:endParaRPr/>
          </a:p>
          <a:p>
            <a:pPr marL="742950" lvl="1" indent="-152400" algn="l" rtl="0">
              <a:lnSpc>
                <a:spcPct val="90000"/>
              </a:lnSpc>
              <a:spcBef>
                <a:spcPts val="560"/>
              </a:spcBef>
              <a:spcAft>
                <a:spcPts val="0"/>
              </a:spcAft>
              <a:buClr>
                <a:srgbClr val="663300"/>
              </a:buClr>
              <a:buSzPts val="2100"/>
              <a:buFont typeface="Noto Sans Symbols"/>
              <a:buNone/>
            </a:pPr>
            <a:endParaRPr sz="2800" b="0" i="0" u="none">
              <a:solidFill>
                <a:schemeClr val="dk2"/>
              </a:solidFill>
              <a:latin typeface="Times New Roman"/>
              <a:ea typeface="Times New Roman"/>
              <a:cs typeface="Times New Roman"/>
              <a:sym typeface="Times New Roman"/>
            </a:endParaRPr>
          </a:p>
          <a:p>
            <a:pPr marL="342900" lvl="0" indent="-342900" algn="l" rtl="0">
              <a:lnSpc>
                <a:spcPct val="90000"/>
              </a:lnSpc>
              <a:spcBef>
                <a:spcPts val="640"/>
              </a:spcBef>
              <a:spcAft>
                <a:spcPts val="0"/>
              </a:spcAft>
              <a:buClr>
                <a:srgbClr val="663300"/>
              </a:buClr>
              <a:buSzPts val="2400"/>
              <a:buFont typeface="Noto Sans Symbols"/>
              <a:buChar char="●"/>
            </a:pPr>
            <a:r>
              <a:rPr lang="en-US" sz="3200" b="0" i="0" u="none">
                <a:solidFill>
                  <a:schemeClr val="dk2"/>
                </a:solidFill>
                <a:latin typeface="Times New Roman"/>
                <a:ea typeface="Times New Roman"/>
                <a:cs typeface="Times New Roman"/>
                <a:sym typeface="Times New Roman"/>
              </a:rPr>
              <a:t>All blood cells arise from a </a:t>
            </a:r>
            <a:endParaRPr/>
          </a:p>
          <a:p>
            <a:pPr marL="742950" lvl="1" indent="-285750" algn="l" rtl="0">
              <a:lnSpc>
                <a:spcPct val="90000"/>
              </a:lnSpc>
              <a:spcBef>
                <a:spcPts val="560"/>
              </a:spcBef>
              <a:spcAft>
                <a:spcPts val="0"/>
              </a:spcAft>
              <a:buSzPts val="2100"/>
              <a:buNone/>
            </a:pPr>
            <a:r>
              <a:rPr lang="en-US" sz="2800" b="0" i="0" u="none">
                <a:solidFill>
                  <a:schemeClr val="dk2"/>
                </a:solidFill>
                <a:latin typeface="Times New Roman"/>
                <a:ea typeface="Times New Roman"/>
                <a:cs typeface="Times New Roman"/>
                <a:sym typeface="Times New Roman"/>
              </a:rPr>
              <a:t>pluri-potent </a:t>
            </a:r>
            <a:r>
              <a:rPr lang="en-US" sz="2800" b="0" i="0" u="sng">
                <a:solidFill>
                  <a:schemeClr val="dk2"/>
                </a:solidFill>
                <a:latin typeface="Times New Roman"/>
                <a:ea typeface="Times New Roman"/>
                <a:cs typeface="Times New Roman"/>
                <a:sym typeface="Times New Roman"/>
              </a:rPr>
              <a:t>stem cell</a:t>
            </a:r>
            <a:r>
              <a:rPr lang="en-US" sz="2800" b="0" i="0" u="none">
                <a:solidFill>
                  <a:schemeClr val="dk2"/>
                </a:solidFill>
                <a:latin typeface="Times New Roman"/>
                <a:ea typeface="Times New Roman"/>
                <a:cs typeface="Times New Roman"/>
                <a:sym typeface="Times New Roman"/>
              </a:rPr>
              <a:t> found</a:t>
            </a:r>
            <a:endParaRPr/>
          </a:p>
          <a:p>
            <a:pPr marL="742950" lvl="1" indent="-285750" algn="l" rtl="0">
              <a:lnSpc>
                <a:spcPct val="90000"/>
              </a:lnSpc>
              <a:spcBef>
                <a:spcPts val="560"/>
              </a:spcBef>
              <a:spcAft>
                <a:spcPts val="0"/>
              </a:spcAft>
              <a:buSzPts val="2100"/>
              <a:buNone/>
            </a:pPr>
            <a:r>
              <a:rPr lang="en-US" sz="2800" b="0" i="0" u="none">
                <a:solidFill>
                  <a:schemeClr val="dk2"/>
                </a:solidFill>
                <a:latin typeface="Times New Roman"/>
                <a:ea typeface="Times New Roman"/>
                <a:cs typeface="Times New Roman"/>
                <a:sym typeface="Times New Roman"/>
              </a:rPr>
              <a:t>in bone marrow</a:t>
            </a:r>
            <a:endParaRPr/>
          </a:p>
        </p:txBody>
      </p:sp>
      <p:pic>
        <p:nvPicPr>
          <p:cNvPr id="133" name="Google Shape;133;p7" descr="The image “http://www.stemcell.co.jp/english/stem/img/zouketsuillust_eng.jpg” cannot be displayed, because it contains errors."/>
          <p:cNvPicPr preferRelativeResize="0"/>
          <p:nvPr/>
        </p:nvPicPr>
        <p:blipFill rotWithShape="1">
          <a:blip r:embed="rId3">
            <a:alphaModFix/>
          </a:blip>
          <a:srcRect/>
          <a:stretch/>
        </p:blipFill>
        <p:spPr>
          <a:xfrm>
            <a:off x="5670550" y="3435350"/>
            <a:ext cx="3200400" cy="2995612"/>
          </a:xfrm>
          <a:prstGeom prst="rect">
            <a:avLst/>
          </a:prstGeom>
          <a:noFill/>
          <a:ln>
            <a:noFill/>
          </a:ln>
        </p:spPr>
      </p:pic>
      <p:sp>
        <p:nvSpPr>
          <p:cNvPr id="134" name="Google Shape;134;p7"/>
          <p:cNvSpPr txBox="1"/>
          <p:nvPr/>
        </p:nvSpPr>
        <p:spPr>
          <a:xfrm>
            <a:off x="6629400" y="3505200"/>
            <a:ext cx="1524000" cy="381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35" name="Google Shape;135;p7"/>
          <p:cNvSpPr txBox="1"/>
          <p:nvPr/>
        </p:nvSpPr>
        <p:spPr>
          <a:xfrm>
            <a:off x="6705600" y="3505200"/>
            <a:ext cx="142557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99FF"/>
              </a:buClr>
              <a:buSzPts val="1800"/>
              <a:buFont typeface="Arial"/>
              <a:buNone/>
            </a:pPr>
            <a:r>
              <a:rPr lang="en-US" sz="1800" b="1" i="0" u="none">
                <a:solidFill>
                  <a:srgbClr val="0099FF"/>
                </a:solidFill>
                <a:latin typeface="Arial"/>
                <a:ea typeface="Arial"/>
                <a:cs typeface="Arial"/>
                <a:sym typeface="Arial"/>
              </a:rPr>
              <a:t>Stem Cell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8" descr="35A5C297"/>
          <p:cNvPicPr preferRelativeResize="0"/>
          <p:nvPr/>
        </p:nvPicPr>
        <p:blipFill rotWithShape="1">
          <a:blip r:embed="rId3">
            <a:alphaModFix/>
          </a:blip>
          <a:srcRect/>
          <a:stretch/>
        </p:blipFill>
        <p:spPr>
          <a:xfrm>
            <a:off x="328612" y="1433512"/>
            <a:ext cx="3867150" cy="2663825"/>
          </a:xfrm>
          <a:prstGeom prst="rect">
            <a:avLst/>
          </a:prstGeom>
          <a:noFill/>
          <a:ln>
            <a:noFill/>
          </a:ln>
        </p:spPr>
      </p:pic>
      <p:pic>
        <p:nvPicPr>
          <p:cNvPr id="141" name="Google Shape;141;p8" descr="rbc1"/>
          <p:cNvPicPr preferRelativeResize="0"/>
          <p:nvPr/>
        </p:nvPicPr>
        <p:blipFill rotWithShape="1">
          <a:blip r:embed="rId4">
            <a:alphaModFix/>
          </a:blip>
          <a:srcRect/>
          <a:stretch/>
        </p:blipFill>
        <p:spPr>
          <a:xfrm>
            <a:off x="3071812" y="3186112"/>
            <a:ext cx="5334000" cy="3478212"/>
          </a:xfrm>
          <a:prstGeom prst="rect">
            <a:avLst/>
          </a:prstGeom>
          <a:noFill/>
          <a:ln>
            <a:noFill/>
          </a:ln>
        </p:spPr>
      </p:pic>
      <p:sp>
        <p:nvSpPr>
          <p:cNvPr id="142" name="Google Shape;142;p8"/>
          <p:cNvSpPr txBox="1"/>
          <p:nvPr/>
        </p:nvSpPr>
        <p:spPr>
          <a:xfrm>
            <a:off x="3505200" y="0"/>
            <a:ext cx="2347912"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3200"/>
              <a:buFont typeface="Arial"/>
              <a:buNone/>
            </a:pPr>
            <a:r>
              <a:rPr lang="en-US" sz="3200" b="1" i="0" u="none">
                <a:solidFill>
                  <a:schemeClr val="dk2"/>
                </a:solidFill>
                <a:latin typeface="Arial"/>
                <a:ea typeface="Arial"/>
                <a:cs typeface="Arial"/>
                <a:sym typeface="Arial"/>
              </a:rPr>
              <a:t>Blood cells</a:t>
            </a:r>
            <a:endParaRPr/>
          </a:p>
        </p:txBody>
      </p:sp>
      <p:sp>
        <p:nvSpPr>
          <p:cNvPr id="143" name="Google Shape;143;p8"/>
          <p:cNvSpPr txBox="1"/>
          <p:nvPr/>
        </p:nvSpPr>
        <p:spPr>
          <a:xfrm>
            <a:off x="4672012" y="1585912"/>
            <a:ext cx="18986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Red Blood cells</a:t>
            </a:r>
            <a:endParaRPr/>
          </a:p>
        </p:txBody>
      </p:sp>
      <p:sp>
        <p:nvSpPr>
          <p:cNvPr id="144" name="Google Shape;144;p8"/>
          <p:cNvSpPr txBox="1"/>
          <p:nvPr/>
        </p:nvSpPr>
        <p:spPr>
          <a:xfrm>
            <a:off x="5205412" y="1966912"/>
            <a:ext cx="37274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White blood cells (immune cells)</a:t>
            </a:r>
            <a:endParaRPr/>
          </a:p>
        </p:txBody>
      </p:sp>
      <p:sp>
        <p:nvSpPr>
          <p:cNvPr id="145" name="Google Shape;145;p8"/>
          <p:cNvSpPr txBox="1"/>
          <p:nvPr/>
        </p:nvSpPr>
        <p:spPr>
          <a:xfrm>
            <a:off x="5586412" y="2424112"/>
            <a:ext cx="11239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800"/>
              <a:buFont typeface="Arial"/>
              <a:buNone/>
            </a:pPr>
            <a:r>
              <a:rPr lang="en-US" sz="1800" b="1" i="0" u="none">
                <a:solidFill>
                  <a:schemeClr val="dk2"/>
                </a:solidFill>
                <a:latin typeface="Arial"/>
                <a:ea typeface="Arial"/>
                <a:cs typeface="Arial"/>
                <a:sym typeface="Arial"/>
              </a:rPr>
              <a:t>Platelets</a:t>
            </a:r>
            <a:endParaRPr/>
          </a:p>
        </p:txBody>
      </p:sp>
      <p:cxnSp>
        <p:nvCxnSpPr>
          <p:cNvPr id="146" name="Google Shape;146;p8"/>
          <p:cNvCxnSpPr/>
          <p:nvPr/>
        </p:nvCxnSpPr>
        <p:spPr>
          <a:xfrm flipH="1">
            <a:off x="3148012" y="1814512"/>
            <a:ext cx="1524000" cy="304800"/>
          </a:xfrm>
          <a:prstGeom prst="straightConnector1">
            <a:avLst/>
          </a:prstGeom>
          <a:noFill/>
          <a:ln w="25400" cap="flat" cmpd="sng">
            <a:solidFill>
              <a:srgbClr val="FF0000"/>
            </a:solidFill>
            <a:prstDash val="solid"/>
            <a:miter lim="800000"/>
            <a:headEnd type="none" w="med" len="med"/>
            <a:tailEnd type="triangle" w="med" len="med"/>
          </a:ln>
        </p:spPr>
      </p:cxnSp>
      <p:cxnSp>
        <p:nvCxnSpPr>
          <p:cNvPr id="147" name="Google Shape;147;p8"/>
          <p:cNvCxnSpPr/>
          <p:nvPr/>
        </p:nvCxnSpPr>
        <p:spPr>
          <a:xfrm flipH="1">
            <a:off x="4367212" y="1814512"/>
            <a:ext cx="304800" cy="2590800"/>
          </a:xfrm>
          <a:prstGeom prst="straightConnector1">
            <a:avLst/>
          </a:prstGeom>
          <a:noFill/>
          <a:ln w="25400" cap="flat" cmpd="sng">
            <a:solidFill>
              <a:srgbClr val="FF0000"/>
            </a:solidFill>
            <a:prstDash val="solid"/>
            <a:miter lim="800000"/>
            <a:headEnd type="none" w="med" len="med"/>
            <a:tailEnd type="triangle" w="med" len="med"/>
          </a:ln>
        </p:spPr>
      </p:cxnSp>
      <p:cxnSp>
        <p:nvCxnSpPr>
          <p:cNvPr id="148" name="Google Shape;148;p8"/>
          <p:cNvCxnSpPr/>
          <p:nvPr/>
        </p:nvCxnSpPr>
        <p:spPr>
          <a:xfrm>
            <a:off x="6043612" y="2728912"/>
            <a:ext cx="228600" cy="2362200"/>
          </a:xfrm>
          <a:prstGeom prst="straightConnector1">
            <a:avLst/>
          </a:prstGeom>
          <a:noFill/>
          <a:ln w="25400" cap="flat" cmpd="sng">
            <a:solidFill>
              <a:srgbClr val="9966FF"/>
            </a:solidFill>
            <a:prstDash val="solid"/>
            <a:miter lim="800000"/>
            <a:headEnd type="none" w="med" len="med"/>
            <a:tailEnd type="triangle" w="med" len="med"/>
          </a:ln>
        </p:spPr>
      </p:cxnSp>
      <p:cxnSp>
        <p:nvCxnSpPr>
          <p:cNvPr id="149" name="Google Shape;149;p8"/>
          <p:cNvCxnSpPr/>
          <p:nvPr/>
        </p:nvCxnSpPr>
        <p:spPr>
          <a:xfrm flipH="1">
            <a:off x="1700212" y="2119312"/>
            <a:ext cx="3505200" cy="381000"/>
          </a:xfrm>
          <a:prstGeom prst="straightConnector1">
            <a:avLst/>
          </a:prstGeom>
          <a:noFill/>
          <a:ln w="25400" cap="flat" cmpd="sng">
            <a:solidFill>
              <a:srgbClr val="00FFFF"/>
            </a:solidFill>
            <a:prstDash val="solid"/>
            <a:miter lim="800000"/>
            <a:headEnd type="none" w="med" len="med"/>
            <a:tailEnd type="triangle" w="med" len="med"/>
          </a:ln>
        </p:spPr>
      </p:cxnSp>
      <p:cxnSp>
        <p:nvCxnSpPr>
          <p:cNvPr id="150" name="Google Shape;150;p8"/>
          <p:cNvCxnSpPr/>
          <p:nvPr/>
        </p:nvCxnSpPr>
        <p:spPr>
          <a:xfrm>
            <a:off x="5205412" y="2119312"/>
            <a:ext cx="1219200" cy="1905000"/>
          </a:xfrm>
          <a:prstGeom prst="straightConnector1">
            <a:avLst/>
          </a:prstGeom>
          <a:noFill/>
          <a:ln w="25400" cap="flat" cmpd="sng">
            <a:solidFill>
              <a:srgbClr val="00FFFF"/>
            </a:solidFill>
            <a:prstDash val="solid"/>
            <a:miter lim="800000"/>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title"/>
          </p:nvPr>
        </p:nvSpPr>
        <p:spPr>
          <a:xfrm>
            <a:off x="674687" y="180975"/>
            <a:ext cx="7772400" cy="4540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chemeClr val="dk2"/>
              </a:buClr>
              <a:buSzPts val="3600"/>
              <a:buFont typeface="Times New Roman"/>
              <a:buNone/>
            </a:pPr>
            <a:r>
              <a:rPr lang="en-US" sz="3600" b="1" i="0" u="none">
                <a:solidFill>
                  <a:schemeClr val="dk2"/>
                </a:solidFill>
                <a:latin typeface="Times New Roman"/>
                <a:ea typeface="Times New Roman"/>
                <a:cs typeface="Times New Roman"/>
                <a:sym typeface="Times New Roman"/>
              </a:rPr>
              <a:t>Leukocytes in the Blood</a:t>
            </a:r>
            <a:endParaRPr/>
          </a:p>
        </p:txBody>
      </p:sp>
      <p:pic>
        <p:nvPicPr>
          <p:cNvPr id="156" name="Google Shape;156;p9" descr="http://uhaweb.hartford.edu/BUGL/immcells.jpg"/>
          <p:cNvPicPr preferRelativeResize="0"/>
          <p:nvPr/>
        </p:nvPicPr>
        <p:blipFill rotWithShape="1">
          <a:blip r:embed="rId3">
            <a:alphaModFix/>
          </a:blip>
          <a:srcRect b="6838"/>
          <a:stretch/>
        </p:blipFill>
        <p:spPr>
          <a:xfrm>
            <a:off x="0" y="685800"/>
            <a:ext cx="4594225" cy="5773737"/>
          </a:xfrm>
          <a:prstGeom prst="rect">
            <a:avLst/>
          </a:prstGeom>
          <a:noFill/>
          <a:ln>
            <a:noFill/>
          </a:ln>
        </p:spPr>
      </p:pic>
      <p:graphicFrame>
        <p:nvGraphicFramePr>
          <p:cNvPr id="157" name="Google Shape;157;p9"/>
          <p:cNvGraphicFramePr/>
          <p:nvPr/>
        </p:nvGraphicFramePr>
        <p:xfrm>
          <a:off x="4648200" y="1600200"/>
          <a:ext cx="3000000" cy="3000000"/>
        </p:xfrm>
        <a:graphic>
          <a:graphicData uri="http://schemas.openxmlformats.org/drawingml/2006/table">
            <a:tbl>
              <a:tblPr>
                <a:noFill/>
                <a:tableStyleId>{B46FF15C-34CF-4116-9916-D19ECC704BAC}</a:tableStyleId>
              </a:tblPr>
              <a:tblGrid>
                <a:gridCol w="431800">
                  <a:extLst>
                    <a:ext uri="{9D8B030D-6E8A-4147-A177-3AD203B41FA5}">
                      <a16:colId xmlns:a16="http://schemas.microsoft.com/office/drawing/2014/main" val="20000"/>
                    </a:ext>
                  </a:extLst>
                </a:gridCol>
                <a:gridCol w="1349375">
                  <a:extLst>
                    <a:ext uri="{9D8B030D-6E8A-4147-A177-3AD203B41FA5}">
                      <a16:colId xmlns:a16="http://schemas.microsoft.com/office/drawing/2014/main" val="20001"/>
                    </a:ext>
                  </a:extLst>
                </a:gridCol>
                <a:gridCol w="1462075">
                  <a:extLst>
                    <a:ext uri="{9D8B030D-6E8A-4147-A177-3AD203B41FA5}">
                      <a16:colId xmlns:a16="http://schemas.microsoft.com/office/drawing/2014/main" val="20002"/>
                    </a:ext>
                  </a:extLst>
                </a:gridCol>
                <a:gridCol w="1076325">
                  <a:extLst>
                    <a:ext uri="{9D8B030D-6E8A-4147-A177-3AD203B41FA5}">
                      <a16:colId xmlns:a16="http://schemas.microsoft.com/office/drawing/2014/main" val="20003"/>
                    </a:ext>
                  </a:extLst>
                </a:gridCol>
              </a:tblGrid>
              <a:tr h="561975">
                <a:tc gridSpan="2">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Red Blood Cells</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5.0 X 10</a:t>
                      </a:r>
                      <a:r>
                        <a:rPr lang="en-US" sz="1600" b="1" i="0" u="none" strike="noStrike" cap="none" baseline="30000">
                          <a:solidFill>
                            <a:srgbClr val="000000"/>
                          </a:solidFill>
                          <a:latin typeface="Times New Roman"/>
                          <a:ea typeface="Times New Roman"/>
                          <a:cs typeface="Times New Roman"/>
                          <a:sym typeface="Times New Roman"/>
                        </a:rPr>
                        <a:t>6</a:t>
                      </a:r>
                      <a:r>
                        <a:rPr lang="en-US" sz="1600" b="1" i="0" u="none" strike="noStrike" cap="none">
                          <a:solidFill>
                            <a:srgbClr val="000000"/>
                          </a:solidFill>
                          <a:latin typeface="Times New Roman"/>
                          <a:ea typeface="Times New Roman"/>
                          <a:cs typeface="Times New Roman"/>
                          <a:sym typeface="Times New Roman"/>
                        </a:rPr>
                        <a:t>/mm</a:t>
                      </a:r>
                      <a:r>
                        <a:rPr lang="en-US" sz="1600" b="1" i="0" u="none" strike="noStrike" cap="none" baseline="30000">
                          <a:solidFill>
                            <a:srgbClr val="000000"/>
                          </a:solidFill>
                          <a:latin typeface="Times New Roman"/>
                          <a:ea typeface="Times New Roman"/>
                          <a:cs typeface="Times New Roman"/>
                          <a:sym typeface="Times New Roman"/>
                        </a:rPr>
                        <a:t>3</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61975">
                <a:tc gridSpan="2">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Platelets</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2.5 X 10</a:t>
                      </a:r>
                      <a:r>
                        <a:rPr lang="en-US" sz="1600" b="1" i="0" u="none" strike="noStrike" cap="none" baseline="30000">
                          <a:solidFill>
                            <a:srgbClr val="000000"/>
                          </a:solidFill>
                          <a:latin typeface="Times New Roman"/>
                          <a:ea typeface="Times New Roman"/>
                          <a:cs typeface="Times New Roman"/>
                          <a:sym typeface="Times New Roman"/>
                        </a:rPr>
                        <a:t>5</a:t>
                      </a:r>
                      <a:r>
                        <a:rPr lang="en-US" sz="1600" b="1" i="0" u="none" strike="noStrike" cap="none">
                          <a:solidFill>
                            <a:srgbClr val="000000"/>
                          </a:solidFill>
                          <a:latin typeface="Times New Roman"/>
                          <a:ea typeface="Times New Roman"/>
                          <a:cs typeface="Times New Roman"/>
                          <a:sym typeface="Times New Roman"/>
                        </a:rPr>
                        <a:t>/mm</a:t>
                      </a:r>
                      <a:r>
                        <a:rPr lang="en-US" sz="1600" b="1" i="0" u="none" strike="noStrike" cap="none" baseline="30000">
                          <a:solidFill>
                            <a:srgbClr val="000000"/>
                          </a:solidFill>
                          <a:latin typeface="Times New Roman"/>
                          <a:ea typeface="Times New Roman"/>
                          <a:cs typeface="Times New Roman"/>
                          <a:sym typeface="Times New Roman"/>
                        </a:rPr>
                        <a:t>3</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61975">
                <a:tc gridSpan="2">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Leukocytes</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7.3 X 10</a:t>
                      </a:r>
                      <a:r>
                        <a:rPr lang="en-US" sz="1600" b="1" i="0" u="none" strike="noStrike" cap="none" baseline="30000">
                          <a:solidFill>
                            <a:srgbClr val="000000"/>
                          </a:solidFill>
                          <a:latin typeface="Times New Roman"/>
                          <a:ea typeface="Times New Roman"/>
                          <a:cs typeface="Times New Roman"/>
                          <a:sym typeface="Times New Roman"/>
                        </a:rPr>
                        <a:t>3</a:t>
                      </a:r>
                      <a:r>
                        <a:rPr lang="en-US" sz="1600" b="1" i="0" u="none" strike="noStrike" cap="none">
                          <a:solidFill>
                            <a:srgbClr val="000000"/>
                          </a:solidFill>
                          <a:latin typeface="Times New Roman"/>
                          <a:ea typeface="Times New Roman"/>
                          <a:cs typeface="Times New Roman"/>
                          <a:sym typeface="Times New Roman"/>
                        </a:rPr>
                        <a:t>/mm</a:t>
                      </a:r>
                      <a:r>
                        <a:rPr lang="en-US" sz="1600" b="1" i="0" u="none" strike="noStrike" cap="none" baseline="30000">
                          <a:solidFill>
                            <a:srgbClr val="000000"/>
                          </a:solidFill>
                          <a:latin typeface="Times New Roman"/>
                          <a:ea typeface="Times New Roman"/>
                          <a:cs typeface="Times New Roman"/>
                          <a:sym typeface="Times New Roman"/>
                        </a:rPr>
                        <a:t>3</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61975">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1</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Neutrophil</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50-70%</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61975">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2</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Lymphocyte</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20-40%</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61975">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3</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Monocyte</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1-6%</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61975">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4</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Eosinophil</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1-3%</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61975">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5</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Basophil</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 </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&lt;1%</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Orbit">
  <a:themeElements>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53</Slides>
  <Notes>53</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Orbit</vt:lpstr>
      <vt:lpstr>UNIT 5  ImmunoBiology</vt:lpstr>
      <vt:lpstr>PowerPoint Presentation</vt:lpstr>
      <vt:lpstr>Body Defenses: Overview</vt:lpstr>
      <vt:lpstr>Discrimination of self from non-self </vt:lpstr>
      <vt:lpstr>PowerPoint Presentation</vt:lpstr>
      <vt:lpstr>PowerPoint Presentation</vt:lpstr>
      <vt:lpstr>Blood</vt:lpstr>
      <vt:lpstr>PowerPoint Presentation</vt:lpstr>
      <vt:lpstr>Leukocytes in the Blood</vt:lpstr>
      <vt:lpstr>PowerPoint Presentation</vt:lpstr>
      <vt:lpstr>Neutrophil</vt:lpstr>
      <vt:lpstr>Eosinophil</vt:lpstr>
      <vt:lpstr>Basophil</vt:lpstr>
      <vt:lpstr>Lymphocytes</vt:lpstr>
      <vt:lpstr>Monocyte</vt:lpstr>
      <vt:lpstr>PowerPoint Presentation</vt:lpstr>
      <vt:lpstr>PowerPoint Presentation</vt:lpstr>
      <vt:lpstr>PowerPoint Presentation</vt:lpstr>
      <vt:lpstr>Nonspecific Defenses, Phagocytes</vt:lpstr>
      <vt:lpstr>Nonspecific Defenses, Immunological surveillance</vt:lpstr>
      <vt:lpstr>Inflammation</vt:lpstr>
      <vt:lpstr>Adaptive or Acquired Immunity </vt:lpstr>
      <vt:lpstr>PowerPoint Presentation</vt:lpstr>
      <vt:lpstr>Cell mediated immunity</vt:lpstr>
      <vt:lpstr>PowerPoint Presentation</vt:lpstr>
      <vt:lpstr>Humoral (Antibody-mediated) immunity</vt:lpstr>
      <vt:lpstr>Summary of Acquired Immunity</vt:lpstr>
      <vt:lpstr>PowerPoint Presentation</vt:lpstr>
      <vt:lpstr>PowerPoint Presentation</vt:lpstr>
      <vt:lpstr>Active and Passive Immunity</vt:lpstr>
      <vt:lpstr>PowerPoint Presentation</vt:lpstr>
      <vt:lpstr>PowerPoint Presentation</vt:lpstr>
      <vt:lpstr>Types of Vaccines</vt:lpstr>
      <vt:lpstr>PowerPoint Presentation</vt:lpstr>
      <vt:lpstr>Vaccines yet to developed!</vt:lpstr>
      <vt:lpstr>Immune Engineering </vt:lpstr>
      <vt:lpstr>PowerPoint Presentation</vt:lpstr>
      <vt:lpstr>PowerPoint Presentation</vt:lpstr>
      <vt:lpstr>PowerPoint Presentation</vt:lpstr>
      <vt:lpstr>T-cell epitopes </vt:lpstr>
      <vt:lpstr>PowerPoint Presentation</vt:lpstr>
      <vt:lpstr>T cell Epitope Prediction Methods </vt:lpstr>
      <vt:lpstr>PowerPoint Presentation</vt:lpstr>
      <vt:lpstr>PowerPoint Presentation</vt:lpstr>
      <vt:lpstr>https://services.healthtech.dtu.dk/service.php?NetMHCpan-4.1</vt:lpstr>
      <vt:lpstr>PowerPoint Presentation</vt:lpstr>
      <vt:lpstr>B-cell epitope prediction </vt:lpstr>
      <vt:lpstr>PowerPoint Presentation</vt:lpstr>
      <vt:lpstr>BepiPred</vt:lpstr>
      <vt:lpstr>https://services.healthtech.dtu.dk/service.php?BepiPred-2.0</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ImmunoBiology</dc:title>
  <dc:creator>srmist</dc:creator>
  <cp:lastModifiedBy>vedanta jain</cp:lastModifiedBy>
  <cp:revision>1</cp:revision>
  <dcterms:created xsi:type="dcterms:W3CDTF">2008-04-14T14:50:38Z</dcterms:created>
  <dcterms:modified xsi:type="dcterms:W3CDTF">2022-12-06T11:43:05Z</dcterms:modified>
</cp:coreProperties>
</file>